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26.jpg" ContentType="image/jpg"/>
  <Override PartName="/ppt/media/image27.jpg" ContentType="image/jp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Lst>
  <p:notesMasterIdLst>
    <p:notesMasterId r:id="rId58"/>
  </p:notesMasterIdLst>
  <p:sldIdLst>
    <p:sldId id="304" r:id="rId3"/>
    <p:sldId id="342" r:id="rId4"/>
    <p:sldId id="416" r:id="rId5"/>
    <p:sldId id="505" r:id="rId6"/>
    <p:sldId id="506" r:id="rId7"/>
    <p:sldId id="418" r:id="rId8"/>
    <p:sldId id="507" r:id="rId9"/>
    <p:sldId id="420" r:id="rId10"/>
    <p:sldId id="457" r:id="rId11"/>
    <p:sldId id="510" r:id="rId12"/>
    <p:sldId id="431" r:id="rId13"/>
    <p:sldId id="514" r:id="rId14"/>
    <p:sldId id="359" r:id="rId15"/>
    <p:sldId id="515" r:id="rId16"/>
    <p:sldId id="516" r:id="rId17"/>
    <p:sldId id="434" r:id="rId18"/>
    <p:sldId id="354" r:id="rId19"/>
    <p:sldId id="435" r:id="rId20"/>
    <p:sldId id="436" r:id="rId21"/>
    <p:sldId id="441" r:id="rId22"/>
    <p:sldId id="438" r:id="rId23"/>
    <p:sldId id="439" r:id="rId24"/>
    <p:sldId id="440" r:id="rId25"/>
    <p:sldId id="442" r:id="rId26"/>
    <p:sldId id="528" r:id="rId27"/>
    <p:sldId id="529" r:id="rId28"/>
    <p:sldId id="445" r:id="rId29"/>
    <p:sldId id="446" r:id="rId30"/>
    <p:sldId id="447" r:id="rId31"/>
    <p:sldId id="427" r:id="rId32"/>
    <p:sldId id="455" r:id="rId33"/>
    <p:sldId id="458" r:id="rId34"/>
    <p:sldId id="429" r:id="rId35"/>
    <p:sldId id="428" r:id="rId36"/>
    <p:sldId id="452" r:id="rId37"/>
    <p:sldId id="479" r:id="rId38"/>
    <p:sldId id="456" r:id="rId39"/>
    <p:sldId id="430" r:id="rId40"/>
    <p:sldId id="463" r:id="rId41"/>
    <p:sldId id="454" r:id="rId42"/>
    <p:sldId id="472" r:id="rId43"/>
    <p:sldId id="478" r:id="rId44"/>
    <p:sldId id="530" r:id="rId45"/>
    <p:sldId id="517" r:id="rId46"/>
    <p:sldId id="518" r:id="rId47"/>
    <p:sldId id="519" r:id="rId48"/>
    <p:sldId id="520" r:id="rId49"/>
    <p:sldId id="521" r:id="rId50"/>
    <p:sldId id="522" r:id="rId51"/>
    <p:sldId id="523" r:id="rId52"/>
    <p:sldId id="524" r:id="rId53"/>
    <p:sldId id="525" r:id="rId54"/>
    <p:sldId id="526" r:id="rId55"/>
    <p:sldId id="527" r:id="rId56"/>
    <p:sldId id="476"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66"/>
    <a:srgbClr val="993366"/>
    <a:srgbClr val="B010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86" autoAdjust="0"/>
    <p:restoredTop sz="82004" autoAdjust="0"/>
  </p:normalViewPr>
  <p:slideViewPr>
    <p:cSldViewPr>
      <p:cViewPr varScale="1">
        <p:scale>
          <a:sx n="59" d="100"/>
          <a:sy n="59" d="100"/>
        </p:scale>
        <p:origin x="1548" y="6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11" d="100"/>
        <a:sy n="111" d="100"/>
      </p:scale>
      <p:origin x="0" y="2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58BB3C-CAE8-47E7-99A7-22DD45D2C2C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9190A338-4AF8-45D3-BE4C-2080D7DB8919}">
      <dgm:prSet phldrT="[Text]" custT="1"/>
      <dgm:spPr/>
      <dgm:t>
        <a:bodyPr/>
        <a:lstStyle/>
        <a:p>
          <a:r>
            <a:rPr lang="en-US" sz="1200" b="1" dirty="0">
              <a:latin typeface="Helvetica" panose="020B0604020202020204" pitchFamily="34" charset="0"/>
              <a:cs typeface="Helvetica" panose="020B0604020202020204" pitchFamily="34" charset="0"/>
            </a:rPr>
            <a:t>Clustering</a:t>
          </a:r>
        </a:p>
      </dgm:t>
    </dgm:pt>
    <dgm:pt modelId="{E78FEC0E-3D65-4A94-9D36-3749915A81C6}" type="parTrans" cxnId="{E10ED5C0-3A2D-4D74-8F39-00440C9CF54D}">
      <dgm:prSet/>
      <dgm:spPr/>
      <dgm:t>
        <a:bodyPr/>
        <a:lstStyle/>
        <a:p>
          <a:endParaRPr lang="en-US" sz="1400"/>
        </a:p>
      </dgm:t>
    </dgm:pt>
    <dgm:pt modelId="{C22207A0-23A5-421A-9096-09922CA52D00}" type="sibTrans" cxnId="{E10ED5C0-3A2D-4D74-8F39-00440C9CF54D}">
      <dgm:prSet/>
      <dgm:spPr/>
      <dgm:t>
        <a:bodyPr/>
        <a:lstStyle/>
        <a:p>
          <a:endParaRPr lang="en-US" sz="1400"/>
        </a:p>
      </dgm:t>
    </dgm:pt>
    <dgm:pt modelId="{38E4F398-0A89-44CD-BEA0-C11E522B6A24}">
      <dgm:prSet phldrT="[Text]" custT="1"/>
      <dgm:spPr>
        <a:solidFill>
          <a:schemeClr val="bg1">
            <a:lumMod val="50000"/>
            <a:alpha val="90000"/>
          </a:schemeClr>
        </a:solidFill>
      </dgm:spPr>
      <dgm:t>
        <a:bodyPr/>
        <a:lstStyle/>
        <a:p>
          <a:r>
            <a:rPr lang="en-US" sz="1200" b="0" dirty="0">
              <a:solidFill>
                <a:schemeClr val="bg1">
                  <a:lumMod val="65000"/>
                </a:schemeClr>
              </a:solidFill>
              <a:latin typeface="Helvetica" panose="020B0604020202020204" pitchFamily="34" charset="0"/>
              <a:cs typeface="Helvetica" panose="020B0604020202020204" pitchFamily="34" charset="0"/>
            </a:rPr>
            <a:t>Fuzzy</a:t>
          </a:r>
        </a:p>
      </dgm:t>
    </dgm:pt>
    <dgm:pt modelId="{09C53DDB-CA36-497B-8B93-482352B39F88}" type="parTrans" cxnId="{6483A9B3-FAE6-48BF-A896-DF263344A91C}">
      <dgm:prSet/>
      <dgm:spPr/>
      <dgm:t>
        <a:bodyPr/>
        <a:lstStyle/>
        <a:p>
          <a:endParaRPr lang="en-US" sz="1200" b="0">
            <a:latin typeface="Helvetica" panose="020B0604020202020204" pitchFamily="34" charset="0"/>
            <a:cs typeface="Helvetica" panose="020B0604020202020204" pitchFamily="34" charset="0"/>
          </a:endParaRPr>
        </a:p>
      </dgm:t>
    </dgm:pt>
    <dgm:pt modelId="{B9DEF65D-ADA5-4304-8F3B-D774E0320180}" type="sibTrans" cxnId="{6483A9B3-FAE6-48BF-A896-DF263344A91C}">
      <dgm:prSet/>
      <dgm:spPr/>
      <dgm:t>
        <a:bodyPr/>
        <a:lstStyle/>
        <a:p>
          <a:endParaRPr lang="en-US" sz="1400"/>
        </a:p>
      </dgm:t>
    </dgm:pt>
    <dgm:pt modelId="{1365EE4E-6DE7-4E9F-881A-8A779764580B}">
      <dgm:prSet phldrT="[Text]" custT="1"/>
      <dgm:spPr/>
      <dgm:t>
        <a:bodyPr/>
        <a:lstStyle/>
        <a:p>
          <a:r>
            <a:rPr lang="en-US" sz="1200" b="1" dirty="0">
              <a:latin typeface="Helvetica" panose="020B0604020202020204" pitchFamily="34" charset="0"/>
              <a:cs typeface="Helvetica" panose="020B0604020202020204" pitchFamily="34" charset="0"/>
            </a:rPr>
            <a:t>Deterministic</a:t>
          </a:r>
        </a:p>
      </dgm:t>
    </dgm:pt>
    <dgm:pt modelId="{12E8E984-CB21-4910-AED2-BF7C03ABA72A}" type="parTrans" cxnId="{8AF4387D-01E1-48D8-949C-5934E4E36666}">
      <dgm:prSet/>
      <dgm:spPr/>
      <dgm:t>
        <a:bodyPr/>
        <a:lstStyle/>
        <a:p>
          <a:endParaRPr lang="en-US" sz="1200" b="0">
            <a:latin typeface="Helvetica" panose="020B0604020202020204" pitchFamily="34" charset="0"/>
            <a:cs typeface="Helvetica" panose="020B0604020202020204" pitchFamily="34" charset="0"/>
          </a:endParaRPr>
        </a:p>
      </dgm:t>
    </dgm:pt>
    <dgm:pt modelId="{DCADA83B-88BB-471D-A6EE-3641B2418472}" type="sibTrans" cxnId="{8AF4387D-01E1-48D8-949C-5934E4E36666}">
      <dgm:prSet/>
      <dgm:spPr/>
      <dgm:t>
        <a:bodyPr/>
        <a:lstStyle/>
        <a:p>
          <a:endParaRPr lang="en-US" sz="1400"/>
        </a:p>
      </dgm:t>
    </dgm:pt>
    <dgm:pt modelId="{1CB84834-03D7-481B-9D0D-9F1BD4AA0DF3}">
      <dgm:prSet custT="1"/>
      <dgm:spPr>
        <a:solidFill>
          <a:schemeClr val="accent1">
            <a:lumMod val="20000"/>
            <a:lumOff val="80000"/>
            <a:alpha val="90000"/>
          </a:schemeClr>
        </a:solidFill>
      </dgm:spPr>
      <dgm:t>
        <a:bodyPr/>
        <a:lstStyle/>
        <a:p>
          <a:r>
            <a:rPr lang="en-US" sz="1200" b="1" dirty="0">
              <a:solidFill>
                <a:schemeClr val="tx1"/>
              </a:solidFill>
              <a:latin typeface="Helvetica" panose="020B0604020202020204" pitchFamily="34" charset="0"/>
              <a:cs typeface="Helvetica" panose="020B0604020202020204" pitchFamily="34" charset="0"/>
            </a:rPr>
            <a:t>Hierarchical</a:t>
          </a:r>
        </a:p>
      </dgm:t>
    </dgm:pt>
    <dgm:pt modelId="{F9F088AE-4D13-4572-9D29-3B53CB9DF471}" type="parTrans" cxnId="{E67FB38D-1C54-4E37-B26A-7B9F3BE7B267}">
      <dgm:prSet/>
      <dgm:spPr/>
      <dgm:t>
        <a:bodyPr/>
        <a:lstStyle/>
        <a:p>
          <a:endParaRPr lang="en-US" sz="1200" b="0">
            <a:latin typeface="Helvetica" panose="020B0604020202020204" pitchFamily="34" charset="0"/>
            <a:cs typeface="Helvetica" panose="020B0604020202020204" pitchFamily="34" charset="0"/>
          </a:endParaRPr>
        </a:p>
      </dgm:t>
    </dgm:pt>
    <dgm:pt modelId="{5115AC2B-3418-49EF-9D30-E73EBF1A8DFF}" type="sibTrans" cxnId="{E67FB38D-1C54-4E37-B26A-7B9F3BE7B267}">
      <dgm:prSet/>
      <dgm:spPr/>
      <dgm:t>
        <a:bodyPr/>
        <a:lstStyle/>
        <a:p>
          <a:endParaRPr lang="en-US" sz="1400"/>
        </a:p>
      </dgm:t>
    </dgm:pt>
    <dgm:pt modelId="{790151AF-4403-4AB4-A500-1AB5FF40AF17}">
      <dgm:prSet custT="1"/>
      <dgm:spPr/>
      <dgm:t>
        <a:bodyPr/>
        <a:lstStyle/>
        <a:p>
          <a:r>
            <a:rPr lang="en-US" sz="1200" b="1" dirty="0">
              <a:latin typeface="Helvetica" panose="020B0604020202020204" pitchFamily="34" charset="0"/>
              <a:cs typeface="Helvetica" panose="020B0604020202020204" pitchFamily="34" charset="0"/>
            </a:rPr>
            <a:t>K-Means</a:t>
          </a:r>
        </a:p>
      </dgm:t>
    </dgm:pt>
    <dgm:pt modelId="{D88C3F3E-1929-4EEC-94D0-65C5A85B85D5}" type="parTrans" cxnId="{F8152265-C181-4AFD-B33E-729A5410FB72}">
      <dgm:prSet/>
      <dgm:spPr/>
      <dgm:t>
        <a:bodyPr/>
        <a:lstStyle/>
        <a:p>
          <a:endParaRPr lang="en-US" sz="1200" b="0">
            <a:latin typeface="Helvetica" panose="020B0604020202020204" pitchFamily="34" charset="0"/>
            <a:cs typeface="Helvetica" panose="020B0604020202020204" pitchFamily="34" charset="0"/>
          </a:endParaRPr>
        </a:p>
      </dgm:t>
    </dgm:pt>
    <dgm:pt modelId="{B9D289FA-DEAC-4212-B661-C0D7B851AB19}" type="sibTrans" cxnId="{F8152265-C181-4AFD-B33E-729A5410FB72}">
      <dgm:prSet/>
      <dgm:spPr/>
      <dgm:t>
        <a:bodyPr/>
        <a:lstStyle/>
        <a:p>
          <a:endParaRPr lang="en-US" sz="1400"/>
        </a:p>
      </dgm:t>
    </dgm:pt>
    <dgm:pt modelId="{5DE44B84-2C36-41CC-A897-F6703B0EA0E9}">
      <dgm:prSet custT="1"/>
      <dgm:spPr/>
      <dgm:t>
        <a:bodyPr/>
        <a:lstStyle/>
        <a:p>
          <a:r>
            <a:rPr lang="en-US" sz="1200" b="1" dirty="0">
              <a:latin typeface="Helvetica" panose="020B0604020202020204" pitchFamily="34" charset="0"/>
              <a:cs typeface="Helvetica" panose="020B0604020202020204" pitchFamily="34" charset="0"/>
            </a:rPr>
            <a:t>K-</a:t>
          </a:r>
          <a:r>
            <a:rPr lang="en-US" sz="1200" b="1" dirty="0" err="1">
              <a:latin typeface="Helvetica" panose="020B0604020202020204" pitchFamily="34" charset="0"/>
              <a:cs typeface="Helvetica" panose="020B0604020202020204" pitchFamily="34" charset="0"/>
            </a:rPr>
            <a:t>Medoids</a:t>
          </a:r>
          <a:endParaRPr lang="en-US" sz="1200" b="1" dirty="0">
            <a:latin typeface="Helvetica" panose="020B0604020202020204" pitchFamily="34" charset="0"/>
            <a:cs typeface="Helvetica" panose="020B0604020202020204" pitchFamily="34" charset="0"/>
          </a:endParaRPr>
        </a:p>
      </dgm:t>
    </dgm:pt>
    <dgm:pt modelId="{D1325FAA-FB4A-4A97-8EA3-E01882451692}" type="parTrans" cxnId="{C0048F8C-474C-404B-B5FE-D23B3FE0AE0B}">
      <dgm:prSet/>
      <dgm:spPr/>
      <dgm:t>
        <a:bodyPr/>
        <a:lstStyle/>
        <a:p>
          <a:endParaRPr lang="en-US" sz="1200" b="0">
            <a:latin typeface="Helvetica" panose="020B0604020202020204" pitchFamily="34" charset="0"/>
            <a:cs typeface="Helvetica" panose="020B0604020202020204" pitchFamily="34" charset="0"/>
          </a:endParaRPr>
        </a:p>
      </dgm:t>
    </dgm:pt>
    <dgm:pt modelId="{61F07208-9834-4F9B-B6B2-32C6D207020C}" type="sibTrans" cxnId="{C0048F8C-474C-404B-B5FE-D23B3FE0AE0B}">
      <dgm:prSet/>
      <dgm:spPr/>
      <dgm:t>
        <a:bodyPr/>
        <a:lstStyle/>
        <a:p>
          <a:endParaRPr lang="en-US" sz="1400"/>
        </a:p>
      </dgm:t>
    </dgm:pt>
    <dgm:pt modelId="{61A3844C-72F7-4F4D-B940-137B1D097129}">
      <dgm:prSet phldrT="[Text]" custT="1"/>
      <dgm:spPr/>
      <dgm:t>
        <a:bodyPr/>
        <a:lstStyle/>
        <a:p>
          <a:r>
            <a:rPr lang="en-US" sz="1200" b="1" dirty="0">
              <a:latin typeface="Helvetica" panose="020B0604020202020204" pitchFamily="34" charset="0"/>
              <a:cs typeface="Helvetica" panose="020B0604020202020204" pitchFamily="34" charset="0"/>
            </a:rPr>
            <a:t>Partitioning</a:t>
          </a:r>
        </a:p>
      </dgm:t>
    </dgm:pt>
    <dgm:pt modelId="{9A7DD9AD-5DD5-4FF2-BCEC-71F83B7F2080}" type="sibTrans" cxnId="{B7788C12-BD6C-4DE4-8669-81678D44BD58}">
      <dgm:prSet/>
      <dgm:spPr/>
      <dgm:t>
        <a:bodyPr/>
        <a:lstStyle/>
        <a:p>
          <a:endParaRPr lang="en-US" sz="1400"/>
        </a:p>
      </dgm:t>
    </dgm:pt>
    <dgm:pt modelId="{EE667793-8CB3-43FD-950D-8B21955F5836}" type="parTrans" cxnId="{B7788C12-BD6C-4DE4-8669-81678D44BD58}">
      <dgm:prSet/>
      <dgm:spPr/>
      <dgm:t>
        <a:bodyPr/>
        <a:lstStyle/>
        <a:p>
          <a:endParaRPr lang="en-US" sz="1200" b="0">
            <a:latin typeface="Helvetica" panose="020B0604020202020204" pitchFamily="34" charset="0"/>
            <a:cs typeface="Helvetica" panose="020B0604020202020204" pitchFamily="34" charset="0"/>
          </a:endParaRPr>
        </a:p>
      </dgm:t>
    </dgm:pt>
    <dgm:pt modelId="{5A9A8BCC-45A0-43E1-8731-B7BA3A0D82BD}">
      <dgm:prSet custT="1"/>
      <dgm:spPr/>
      <dgm:t>
        <a:bodyPr/>
        <a:lstStyle/>
        <a:p>
          <a:r>
            <a:rPr lang="en-US" sz="1200" b="1" dirty="0">
              <a:latin typeface="Helvetica" panose="020B0604020202020204" pitchFamily="34" charset="0"/>
              <a:cs typeface="Helvetica" panose="020B0604020202020204" pitchFamily="34" charset="0"/>
            </a:rPr>
            <a:t>DBSCAN</a:t>
          </a:r>
        </a:p>
      </dgm:t>
    </dgm:pt>
    <dgm:pt modelId="{0284BBB3-D4E3-4084-9741-56B6DE023C61}" type="parTrans" cxnId="{B985DCCB-B082-4BA4-8E71-D744C0D45140}">
      <dgm:prSet/>
      <dgm:spPr/>
      <dgm:t>
        <a:bodyPr/>
        <a:lstStyle/>
        <a:p>
          <a:endParaRPr lang="en-US"/>
        </a:p>
      </dgm:t>
    </dgm:pt>
    <dgm:pt modelId="{7974AAF2-1FA0-420A-B6E7-A6B905FF67AD}" type="sibTrans" cxnId="{B985DCCB-B082-4BA4-8E71-D744C0D45140}">
      <dgm:prSet/>
      <dgm:spPr/>
      <dgm:t>
        <a:bodyPr/>
        <a:lstStyle/>
        <a:p>
          <a:endParaRPr lang="en-US"/>
        </a:p>
      </dgm:t>
    </dgm:pt>
    <dgm:pt modelId="{66C1BC8B-6582-41A9-8C00-D1B365400D5B}" type="pres">
      <dgm:prSet presAssocID="{8958BB3C-CAE8-47E7-99A7-22DD45D2C2C2}" presName="hierChild1" presStyleCnt="0">
        <dgm:presLayoutVars>
          <dgm:chPref val="1"/>
          <dgm:dir/>
          <dgm:animOne val="branch"/>
          <dgm:animLvl val="lvl"/>
          <dgm:resizeHandles/>
        </dgm:presLayoutVars>
      </dgm:prSet>
      <dgm:spPr/>
    </dgm:pt>
    <dgm:pt modelId="{5E36DFAD-CD1B-4B9C-8C5E-70F84FCEFCFD}" type="pres">
      <dgm:prSet presAssocID="{9190A338-4AF8-45D3-BE4C-2080D7DB8919}" presName="hierRoot1" presStyleCnt="0"/>
      <dgm:spPr/>
    </dgm:pt>
    <dgm:pt modelId="{86877D8D-38F4-4AC4-AB2E-CAD786ABDD61}" type="pres">
      <dgm:prSet presAssocID="{9190A338-4AF8-45D3-BE4C-2080D7DB8919}" presName="composite" presStyleCnt="0"/>
      <dgm:spPr/>
    </dgm:pt>
    <dgm:pt modelId="{62549199-8FBA-4337-808B-4AB316901F0D}" type="pres">
      <dgm:prSet presAssocID="{9190A338-4AF8-45D3-BE4C-2080D7DB8919}" presName="background" presStyleLbl="node0" presStyleIdx="0" presStyleCnt="1"/>
      <dgm:spPr/>
    </dgm:pt>
    <dgm:pt modelId="{459FC08D-9433-469D-985E-B8D54FE74697}" type="pres">
      <dgm:prSet presAssocID="{9190A338-4AF8-45D3-BE4C-2080D7DB8919}" presName="text" presStyleLbl="fgAcc0" presStyleIdx="0" presStyleCnt="1">
        <dgm:presLayoutVars>
          <dgm:chPref val="3"/>
        </dgm:presLayoutVars>
      </dgm:prSet>
      <dgm:spPr/>
    </dgm:pt>
    <dgm:pt modelId="{48B720B6-9173-4E6D-98AB-7608E73BBC2F}" type="pres">
      <dgm:prSet presAssocID="{9190A338-4AF8-45D3-BE4C-2080D7DB8919}" presName="hierChild2" presStyleCnt="0"/>
      <dgm:spPr/>
    </dgm:pt>
    <dgm:pt modelId="{AEEAB6BB-D52E-4DA0-833D-39622260D216}" type="pres">
      <dgm:prSet presAssocID="{09C53DDB-CA36-497B-8B93-482352B39F88}" presName="Name10" presStyleLbl="parChTrans1D2" presStyleIdx="0" presStyleCnt="2"/>
      <dgm:spPr/>
    </dgm:pt>
    <dgm:pt modelId="{CAA8309B-A042-49AA-BD7C-6CA9F290B516}" type="pres">
      <dgm:prSet presAssocID="{38E4F398-0A89-44CD-BEA0-C11E522B6A24}" presName="hierRoot2" presStyleCnt="0"/>
      <dgm:spPr/>
    </dgm:pt>
    <dgm:pt modelId="{89A8A277-7FA2-4650-934E-B737417ABD2B}" type="pres">
      <dgm:prSet presAssocID="{38E4F398-0A89-44CD-BEA0-C11E522B6A24}" presName="composite2" presStyleCnt="0"/>
      <dgm:spPr/>
    </dgm:pt>
    <dgm:pt modelId="{874C1F7C-BA0D-4865-96B7-568598BE8AA3}" type="pres">
      <dgm:prSet presAssocID="{38E4F398-0A89-44CD-BEA0-C11E522B6A24}" presName="background2" presStyleLbl="node2" presStyleIdx="0" presStyleCnt="2"/>
      <dgm:spPr/>
    </dgm:pt>
    <dgm:pt modelId="{62308B30-E338-4B5C-AD7F-EA7CCFAD36E3}" type="pres">
      <dgm:prSet presAssocID="{38E4F398-0A89-44CD-BEA0-C11E522B6A24}" presName="text2" presStyleLbl="fgAcc2" presStyleIdx="0" presStyleCnt="2">
        <dgm:presLayoutVars>
          <dgm:chPref val="3"/>
        </dgm:presLayoutVars>
      </dgm:prSet>
      <dgm:spPr/>
    </dgm:pt>
    <dgm:pt modelId="{D6D319EE-906E-4BF6-B0EF-3E8F78F1E87C}" type="pres">
      <dgm:prSet presAssocID="{38E4F398-0A89-44CD-BEA0-C11E522B6A24}" presName="hierChild3" presStyleCnt="0"/>
      <dgm:spPr/>
    </dgm:pt>
    <dgm:pt modelId="{170AC5E1-FBC2-4C19-BF09-E3EB85749E81}" type="pres">
      <dgm:prSet presAssocID="{12E8E984-CB21-4910-AED2-BF7C03ABA72A}" presName="Name10" presStyleLbl="parChTrans1D2" presStyleIdx="1" presStyleCnt="2"/>
      <dgm:spPr/>
    </dgm:pt>
    <dgm:pt modelId="{071BF610-DCD4-412C-B4A6-D5914CE4A6C9}" type="pres">
      <dgm:prSet presAssocID="{1365EE4E-6DE7-4E9F-881A-8A779764580B}" presName="hierRoot2" presStyleCnt="0"/>
      <dgm:spPr/>
    </dgm:pt>
    <dgm:pt modelId="{88BDF6DD-26EE-4812-AE15-49D7629FB097}" type="pres">
      <dgm:prSet presAssocID="{1365EE4E-6DE7-4E9F-881A-8A779764580B}" presName="composite2" presStyleCnt="0"/>
      <dgm:spPr/>
    </dgm:pt>
    <dgm:pt modelId="{B26AB90B-3348-45D9-82BA-C7F779A605AC}" type="pres">
      <dgm:prSet presAssocID="{1365EE4E-6DE7-4E9F-881A-8A779764580B}" presName="background2" presStyleLbl="node2" presStyleIdx="1" presStyleCnt="2"/>
      <dgm:spPr/>
    </dgm:pt>
    <dgm:pt modelId="{CD2263CF-F8A9-44F9-BCA4-B505A40C60A8}" type="pres">
      <dgm:prSet presAssocID="{1365EE4E-6DE7-4E9F-881A-8A779764580B}" presName="text2" presStyleLbl="fgAcc2" presStyleIdx="1" presStyleCnt="2" custScaleX="135275">
        <dgm:presLayoutVars>
          <dgm:chPref val="3"/>
        </dgm:presLayoutVars>
      </dgm:prSet>
      <dgm:spPr/>
    </dgm:pt>
    <dgm:pt modelId="{C01404C9-204C-462D-82B9-A71BED14155A}" type="pres">
      <dgm:prSet presAssocID="{1365EE4E-6DE7-4E9F-881A-8A779764580B}" presName="hierChild3" presStyleCnt="0"/>
      <dgm:spPr/>
    </dgm:pt>
    <dgm:pt modelId="{9F95B0CF-4AC1-42C3-8B9B-0F7AC67EBDFF}" type="pres">
      <dgm:prSet presAssocID="{EE667793-8CB3-43FD-950D-8B21955F5836}" presName="Name17" presStyleLbl="parChTrans1D3" presStyleIdx="0" presStyleCnt="2"/>
      <dgm:spPr/>
    </dgm:pt>
    <dgm:pt modelId="{1EFD4B2C-A116-48B1-BA50-ACBFD4A1E741}" type="pres">
      <dgm:prSet presAssocID="{61A3844C-72F7-4F4D-B940-137B1D097129}" presName="hierRoot3" presStyleCnt="0"/>
      <dgm:spPr/>
    </dgm:pt>
    <dgm:pt modelId="{D9D76C00-1EE5-4ADD-A199-28E05367E29F}" type="pres">
      <dgm:prSet presAssocID="{61A3844C-72F7-4F4D-B940-137B1D097129}" presName="composite3" presStyleCnt="0"/>
      <dgm:spPr/>
    </dgm:pt>
    <dgm:pt modelId="{BBFC56B9-B483-4A2E-B348-1BA22A19B7E4}" type="pres">
      <dgm:prSet presAssocID="{61A3844C-72F7-4F4D-B940-137B1D097129}" presName="background3" presStyleLbl="node3" presStyleIdx="0" presStyleCnt="2"/>
      <dgm:spPr/>
    </dgm:pt>
    <dgm:pt modelId="{2B135860-627A-42C8-B144-19E088791B02}" type="pres">
      <dgm:prSet presAssocID="{61A3844C-72F7-4F4D-B940-137B1D097129}" presName="text3" presStyleLbl="fgAcc3" presStyleIdx="0" presStyleCnt="2" custScaleX="183320">
        <dgm:presLayoutVars>
          <dgm:chPref val="3"/>
        </dgm:presLayoutVars>
      </dgm:prSet>
      <dgm:spPr/>
    </dgm:pt>
    <dgm:pt modelId="{BE591A00-6BA5-40DA-85A4-320CB3C82CC3}" type="pres">
      <dgm:prSet presAssocID="{61A3844C-72F7-4F4D-B940-137B1D097129}" presName="hierChild4" presStyleCnt="0"/>
      <dgm:spPr/>
    </dgm:pt>
    <dgm:pt modelId="{81B9C425-0393-4472-85E5-D986268CFE74}" type="pres">
      <dgm:prSet presAssocID="{D88C3F3E-1929-4EEC-94D0-65C5A85B85D5}" presName="Name23" presStyleLbl="parChTrans1D4" presStyleIdx="0" presStyleCnt="3"/>
      <dgm:spPr/>
    </dgm:pt>
    <dgm:pt modelId="{25F162DE-75E9-4FDE-9E00-DEA7B06131FB}" type="pres">
      <dgm:prSet presAssocID="{790151AF-4403-4AB4-A500-1AB5FF40AF17}" presName="hierRoot4" presStyleCnt="0"/>
      <dgm:spPr/>
    </dgm:pt>
    <dgm:pt modelId="{EE5EB9B6-8161-43E0-AE77-75F80D23221A}" type="pres">
      <dgm:prSet presAssocID="{790151AF-4403-4AB4-A500-1AB5FF40AF17}" presName="composite4" presStyleCnt="0"/>
      <dgm:spPr/>
    </dgm:pt>
    <dgm:pt modelId="{58B7AFAA-9A1D-4DB0-A1D3-8BC765FCD5FA}" type="pres">
      <dgm:prSet presAssocID="{790151AF-4403-4AB4-A500-1AB5FF40AF17}" presName="background4" presStyleLbl="node4" presStyleIdx="0" presStyleCnt="3"/>
      <dgm:spPr/>
    </dgm:pt>
    <dgm:pt modelId="{8F1E91BA-2141-47F5-8F3B-52D85D26D0E5}" type="pres">
      <dgm:prSet presAssocID="{790151AF-4403-4AB4-A500-1AB5FF40AF17}" presName="text4" presStyleLbl="fgAcc4" presStyleIdx="0" presStyleCnt="3">
        <dgm:presLayoutVars>
          <dgm:chPref val="3"/>
        </dgm:presLayoutVars>
      </dgm:prSet>
      <dgm:spPr/>
    </dgm:pt>
    <dgm:pt modelId="{0EEDDD95-6383-4A39-8633-C3830900F3AB}" type="pres">
      <dgm:prSet presAssocID="{790151AF-4403-4AB4-A500-1AB5FF40AF17}" presName="hierChild5" presStyleCnt="0"/>
      <dgm:spPr/>
    </dgm:pt>
    <dgm:pt modelId="{FC3C519B-78C5-4CCF-9B0C-1EDBE0EF50BF}" type="pres">
      <dgm:prSet presAssocID="{D1325FAA-FB4A-4A97-8EA3-E01882451692}" presName="Name23" presStyleLbl="parChTrans1D4" presStyleIdx="1" presStyleCnt="3"/>
      <dgm:spPr/>
    </dgm:pt>
    <dgm:pt modelId="{ABB96608-383E-4671-B2AB-D3293066C608}" type="pres">
      <dgm:prSet presAssocID="{5DE44B84-2C36-41CC-A897-F6703B0EA0E9}" presName="hierRoot4" presStyleCnt="0"/>
      <dgm:spPr/>
    </dgm:pt>
    <dgm:pt modelId="{5FA29633-F76F-4B65-AFFA-BE6F98FC0503}" type="pres">
      <dgm:prSet presAssocID="{5DE44B84-2C36-41CC-A897-F6703B0EA0E9}" presName="composite4" presStyleCnt="0"/>
      <dgm:spPr/>
    </dgm:pt>
    <dgm:pt modelId="{2460ABF1-1FAC-4C8A-BBB6-295695A4546C}" type="pres">
      <dgm:prSet presAssocID="{5DE44B84-2C36-41CC-A897-F6703B0EA0E9}" presName="background4" presStyleLbl="node4" presStyleIdx="1" presStyleCnt="3"/>
      <dgm:spPr/>
    </dgm:pt>
    <dgm:pt modelId="{CF3635B1-3F0B-427A-B920-98C1492895F6}" type="pres">
      <dgm:prSet presAssocID="{5DE44B84-2C36-41CC-A897-F6703B0EA0E9}" presName="text4" presStyleLbl="fgAcc4" presStyleIdx="1" presStyleCnt="3">
        <dgm:presLayoutVars>
          <dgm:chPref val="3"/>
        </dgm:presLayoutVars>
      </dgm:prSet>
      <dgm:spPr/>
    </dgm:pt>
    <dgm:pt modelId="{04813F8F-1B68-44AB-8829-F1C19E5B95A9}" type="pres">
      <dgm:prSet presAssocID="{5DE44B84-2C36-41CC-A897-F6703B0EA0E9}" presName="hierChild5" presStyleCnt="0"/>
      <dgm:spPr/>
    </dgm:pt>
    <dgm:pt modelId="{974363EB-CE2D-4398-B045-E6390FEC6D1B}" type="pres">
      <dgm:prSet presAssocID="{0284BBB3-D4E3-4084-9741-56B6DE023C61}" presName="Name23" presStyleLbl="parChTrans1D4" presStyleIdx="2" presStyleCnt="3"/>
      <dgm:spPr/>
    </dgm:pt>
    <dgm:pt modelId="{747B3D23-B5A4-474A-8FA3-75CAE83D3062}" type="pres">
      <dgm:prSet presAssocID="{5A9A8BCC-45A0-43E1-8731-B7BA3A0D82BD}" presName="hierRoot4" presStyleCnt="0"/>
      <dgm:spPr/>
    </dgm:pt>
    <dgm:pt modelId="{93E6FF46-1AC2-4E1F-9215-4D0EC3B3BDC4}" type="pres">
      <dgm:prSet presAssocID="{5A9A8BCC-45A0-43E1-8731-B7BA3A0D82BD}" presName="composite4" presStyleCnt="0"/>
      <dgm:spPr/>
    </dgm:pt>
    <dgm:pt modelId="{26352095-5BFA-4D93-908F-01158064AA12}" type="pres">
      <dgm:prSet presAssocID="{5A9A8BCC-45A0-43E1-8731-B7BA3A0D82BD}" presName="background4" presStyleLbl="node4" presStyleIdx="2" presStyleCnt="3"/>
      <dgm:spPr/>
    </dgm:pt>
    <dgm:pt modelId="{499D0BE3-E7B2-444D-8D82-198474E69D8B}" type="pres">
      <dgm:prSet presAssocID="{5A9A8BCC-45A0-43E1-8731-B7BA3A0D82BD}" presName="text4" presStyleLbl="fgAcc4" presStyleIdx="2" presStyleCnt="3">
        <dgm:presLayoutVars>
          <dgm:chPref val="3"/>
        </dgm:presLayoutVars>
      </dgm:prSet>
      <dgm:spPr/>
    </dgm:pt>
    <dgm:pt modelId="{1626AA13-D47D-4C24-888C-C56866D803E7}" type="pres">
      <dgm:prSet presAssocID="{5A9A8BCC-45A0-43E1-8731-B7BA3A0D82BD}" presName="hierChild5" presStyleCnt="0"/>
      <dgm:spPr/>
    </dgm:pt>
    <dgm:pt modelId="{8016962C-68F5-4CE3-A1F3-F91FF51753A1}" type="pres">
      <dgm:prSet presAssocID="{F9F088AE-4D13-4572-9D29-3B53CB9DF471}" presName="Name17" presStyleLbl="parChTrans1D3" presStyleIdx="1" presStyleCnt="2"/>
      <dgm:spPr/>
    </dgm:pt>
    <dgm:pt modelId="{0F468E3E-8D59-40C9-B688-CB9AA46EA4A6}" type="pres">
      <dgm:prSet presAssocID="{1CB84834-03D7-481B-9D0D-9F1BD4AA0DF3}" presName="hierRoot3" presStyleCnt="0"/>
      <dgm:spPr/>
    </dgm:pt>
    <dgm:pt modelId="{23D82D47-06DC-46C5-BD04-AE9DCD3C5D18}" type="pres">
      <dgm:prSet presAssocID="{1CB84834-03D7-481B-9D0D-9F1BD4AA0DF3}" presName="composite3" presStyleCnt="0"/>
      <dgm:spPr/>
    </dgm:pt>
    <dgm:pt modelId="{0843A3E8-8114-4AF3-8EA0-A77F660BBCAE}" type="pres">
      <dgm:prSet presAssocID="{1CB84834-03D7-481B-9D0D-9F1BD4AA0DF3}" presName="background3" presStyleLbl="node3" presStyleIdx="1" presStyleCnt="2"/>
      <dgm:spPr/>
    </dgm:pt>
    <dgm:pt modelId="{1CEA01CB-ABA9-4C1B-B956-2C8CAC564583}" type="pres">
      <dgm:prSet presAssocID="{1CB84834-03D7-481B-9D0D-9F1BD4AA0DF3}" presName="text3" presStyleLbl="fgAcc3" presStyleIdx="1" presStyleCnt="2" custScaleX="157264">
        <dgm:presLayoutVars>
          <dgm:chPref val="3"/>
        </dgm:presLayoutVars>
      </dgm:prSet>
      <dgm:spPr/>
    </dgm:pt>
    <dgm:pt modelId="{07D080D1-9A53-43BC-AEEA-D79FCB713DAB}" type="pres">
      <dgm:prSet presAssocID="{1CB84834-03D7-481B-9D0D-9F1BD4AA0DF3}" presName="hierChild4" presStyleCnt="0"/>
      <dgm:spPr/>
    </dgm:pt>
  </dgm:ptLst>
  <dgm:cxnLst>
    <dgm:cxn modelId="{C3EC2F0A-EABA-4434-932B-36D7577AD471}" type="presOf" srcId="{12E8E984-CB21-4910-AED2-BF7C03ABA72A}" destId="{170AC5E1-FBC2-4C19-BF09-E3EB85749E81}" srcOrd="0" destOrd="0" presId="urn:microsoft.com/office/officeart/2005/8/layout/hierarchy1"/>
    <dgm:cxn modelId="{B7788C12-BD6C-4DE4-8669-81678D44BD58}" srcId="{1365EE4E-6DE7-4E9F-881A-8A779764580B}" destId="{61A3844C-72F7-4F4D-B940-137B1D097129}" srcOrd="0" destOrd="0" parTransId="{EE667793-8CB3-43FD-950D-8B21955F5836}" sibTransId="{9A7DD9AD-5DD5-4FF2-BCEC-71F83B7F2080}"/>
    <dgm:cxn modelId="{8CA3AF3A-FE68-4892-9C2C-20EC2CB8104D}" type="presOf" srcId="{9190A338-4AF8-45D3-BE4C-2080D7DB8919}" destId="{459FC08D-9433-469D-985E-B8D54FE74697}" srcOrd="0" destOrd="0" presId="urn:microsoft.com/office/officeart/2005/8/layout/hierarchy1"/>
    <dgm:cxn modelId="{23DEA15C-4C4A-4B7B-A782-453DCF4AC2F1}" type="presOf" srcId="{61A3844C-72F7-4F4D-B940-137B1D097129}" destId="{2B135860-627A-42C8-B144-19E088791B02}" srcOrd="0" destOrd="0" presId="urn:microsoft.com/office/officeart/2005/8/layout/hierarchy1"/>
    <dgm:cxn modelId="{F8152265-C181-4AFD-B33E-729A5410FB72}" srcId="{61A3844C-72F7-4F4D-B940-137B1D097129}" destId="{790151AF-4403-4AB4-A500-1AB5FF40AF17}" srcOrd="0" destOrd="0" parTransId="{D88C3F3E-1929-4EEC-94D0-65C5A85B85D5}" sibTransId="{B9D289FA-DEAC-4212-B661-C0D7B851AB19}"/>
    <dgm:cxn modelId="{ACB46852-4073-40AE-B053-5C28CEE6F84A}" type="presOf" srcId="{8958BB3C-CAE8-47E7-99A7-22DD45D2C2C2}" destId="{66C1BC8B-6582-41A9-8C00-D1B365400D5B}" srcOrd="0" destOrd="0" presId="urn:microsoft.com/office/officeart/2005/8/layout/hierarchy1"/>
    <dgm:cxn modelId="{E4C3E655-32DA-4951-8AFD-BE953636481C}" type="presOf" srcId="{1CB84834-03D7-481B-9D0D-9F1BD4AA0DF3}" destId="{1CEA01CB-ABA9-4C1B-B956-2C8CAC564583}" srcOrd="0" destOrd="0" presId="urn:microsoft.com/office/officeart/2005/8/layout/hierarchy1"/>
    <dgm:cxn modelId="{5FB0F356-9F31-4ABF-85CC-95060F4E881F}" type="presOf" srcId="{1365EE4E-6DE7-4E9F-881A-8A779764580B}" destId="{CD2263CF-F8A9-44F9-BCA4-B505A40C60A8}" srcOrd="0" destOrd="0" presId="urn:microsoft.com/office/officeart/2005/8/layout/hierarchy1"/>
    <dgm:cxn modelId="{F0A0EE79-1518-4D0A-82C4-34BB613DEC8E}" type="presOf" srcId="{09C53DDB-CA36-497B-8B93-482352B39F88}" destId="{AEEAB6BB-D52E-4DA0-833D-39622260D216}" srcOrd="0" destOrd="0" presId="urn:microsoft.com/office/officeart/2005/8/layout/hierarchy1"/>
    <dgm:cxn modelId="{8AF4387D-01E1-48D8-949C-5934E4E36666}" srcId="{9190A338-4AF8-45D3-BE4C-2080D7DB8919}" destId="{1365EE4E-6DE7-4E9F-881A-8A779764580B}" srcOrd="1" destOrd="0" parTransId="{12E8E984-CB21-4910-AED2-BF7C03ABA72A}" sibTransId="{DCADA83B-88BB-471D-A6EE-3641B2418472}"/>
    <dgm:cxn modelId="{207B667E-DC48-4EA3-8D80-266C5E1917E2}" type="presOf" srcId="{38E4F398-0A89-44CD-BEA0-C11E522B6A24}" destId="{62308B30-E338-4B5C-AD7F-EA7CCFAD36E3}" srcOrd="0" destOrd="0" presId="urn:microsoft.com/office/officeart/2005/8/layout/hierarchy1"/>
    <dgm:cxn modelId="{AA0D6688-60E1-4110-8C10-9BE323FB12C5}" type="presOf" srcId="{EE667793-8CB3-43FD-950D-8B21955F5836}" destId="{9F95B0CF-4AC1-42C3-8B9B-0F7AC67EBDFF}" srcOrd="0" destOrd="0" presId="urn:microsoft.com/office/officeart/2005/8/layout/hierarchy1"/>
    <dgm:cxn modelId="{C0048F8C-474C-404B-B5FE-D23B3FE0AE0B}" srcId="{61A3844C-72F7-4F4D-B940-137B1D097129}" destId="{5DE44B84-2C36-41CC-A897-F6703B0EA0E9}" srcOrd="1" destOrd="0" parTransId="{D1325FAA-FB4A-4A97-8EA3-E01882451692}" sibTransId="{61F07208-9834-4F9B-B6B2-32C6D207020C}"/>
    <dgm:cxn modelId="{E67FB38D-1C54-4E37-B26A-7B9F3BE7B267}" srcId="{1365EE4E-6DE7-4E9F-881A-8A779764580B}" destId="{1CB84834-03D7-481B-9D0D-9F1BD4AA0DF3}" srcOrd="1" destOrd="0" parTransId="{F9F088AE-4D13-4572-9D29-3B53CB9DF471}" sibTransId="{5115AC2B-3418-49EF-9D30-E73EBF1A8DFF}"/>
    <dgm:cxn modelId="{384D5C8E-45B9-4D4C-A22F-CBB4B854FF13}" type="presOf" srcId="{D88C3F3E-1929-4EEC-94D0-65C5A85B85D5}" destId="{81B9C425-0393-4472-85E5-D986268CFE74}" srcOrd="0" destOrd="0" presId="urn:microsoft.com/office/officeart/2005/8/layout/hierarchy1"/>
    <dgm:cxn modelId="{7EE2EEA0-1A76-40BE-BC34-68214A16FAD0}" type="presOf" srcId="{0284BBB3-D4E3-4084-9741-56B6DE023C61}" destId="{974363EB-CE2D-4398-B045-E6390FEC6D1B}" srcOrd="0" destOrd="0" presId="urn:microsoft.com/office/officeart/2005/8/layout/hierarchy1"/>
    <dgm:cxn modelId="{C963A6A7-2D86-4F2F-973D-2AAB8BEA1F90}" type="presOf" srcId="{D1325FAA-FB4A-4A97-8EA3-E01882451692}" destId="{FC3C519B-78C5-4CCF-9B0C-1EDBE0EF50BF}" srcOrd="0" destOrd="0" presId="urn:microsoft.com/office/officeart/2005/8/layout/hierarchy1"/>
    <dgm:cxn modelId="{6483A9B3-FAE6-48BF-A896-DF263344A91C}" srcId="{9190A338-4AF8-45D3-BE4C-2080D7DB8919}" destId="{38E4F398-0A89-44CD-BEA0-C11E522B6A24}" srcOrd="0" destOrd="0" parTransId="{09C53DDB-CA36-497B-8B93-482352B39F88}" sibTransId="{B9DEF65D-ADA5-4304-8F3B-D774E0320180}"/>
    <dgm:cxn modelId="{6F7712BC-356B-497F-8126-23F1BD20A433}" type="presOf" srcId="{F9F088AE-4D13-4572-9D29-3B53CB9DF471}" destId="{8016962C-68F5-4CE3-A1F3-F91FF51753A1}" srcOrd="0" destOrd="0" presId="urn:microsoft.com/office/officeart/2005/8/layout/hierarchy1"/>
    <dgm:cxn modelId="{E10ED5C0-3A2D-4D74-8F39-00440C9CF54D}" srcId="{8958BB3C-CAE8-47E7-99A7-22DD45D2C2C2}" destId="{9190A338-4AF8-45D3-BE4C-2080D7DB8919}" srcOrd="0" destOrd="0" parTransId="{E78FEC0E-3D65-4A94-9D36-3749915A81C6}" sibTransId="{C22207A0-23A5-421A-9096-09922CA52D00}"/>
    <dgm:cxn modelId="{53AA2DC2-14CB-40D3-80FB-EC4F4FF2B134}" type="presOf" srcId="{790151AF-4403-4AB4-A500-1AB5FF40AF17}" destId="{8F1E91BA-2141-47F5-8F3B-52D85D26D0E5}" srcOrd="0" destOrd="0" presId="urn:microsoft.com/office/officeart/2005/8/layout/hierarchy1"/>
    <dgm:cxn modelId="{03B7CBC7-A3A1-4D61-B166-8649DD83E826}" type="presOf" srcId="{5DE44B84-2C36-41CC-A897-F6703B0EA0E9}" destId="{CF3635B1-3F0B-427A-B920-98C1492895F6}" srcOrd="0" destOrd="0" presId="urn:microsoft.com/office/officeart/2005/8/layout/hierarchy1"/>
    <dgm:cxn modelId="{2F280FCB-A992-4E8B-AA76-20B8ADBA9E43}" type="presOf" srcId="{5A9A8BCC-45A0-43E1-8731-B7BA3A0D82BD}" destId="{499D0BE3-E7B2-444D-8D82-198474E69D8B}" srcOrd="0" destOrd="0" presId="urn:microsoft.com/office/officeart/2005/8/layout/hierarchy1"/>
    <dgm:cxn modelId="{B985DCCB-B082-4BA4-8E71-D744C0D45140}" srcId="{61A3844C-72F7-4F4D-B940-137B1D097129}" destId="{5A9A8BCC-45A0-43E1-8731-B7BA3A0D82BD}" srcOrd="2" destOrd="0" parTransId="{0284BBB3-D4E3-4084-9741-56B6DE023C61}" sibTransId="{7974AAF2-1FA0-420A-B6E7-A6B905FF67AD}"/>
    <dgm:cxn modelId="{93FF192E-DD38-488C-96F4-1D7C30D779CC}" type="presParOf" srcId="{66C1BC8B-6582-41A9-8C00-D1B365400D5B}" destId="{5E36DFAD-CD1B-4B9C-8C5E-70F84FCEFCFD}" srcOrd="0" destOrd="0" presId="urn:microsoft.com/office/officeart/2005/8/layout/hierarchy1"/>
    <dgm:cxn modelId="{391BB9A6-90B5-4C5E-8666-E181FC4E22D3}" type="presParOf" srcId="{5E36DFAD-CD1B-4B9C-8C5E-70F84FCEFCFD}" destId="{86877D8D-38F4-4AC4-AB2E-CAD786ABDD61}" srcOrd="0" destOrd="0" presId="urn:microsoft.com/office/officeart/2005/8/layout/hierarchy1"/>
    <dgm:cxn modelId="{88BE240D-0CB8-41C9-90D3-AC4BFC45D6AF}" type="presParOf" srcId="{86877D8D-38F4-4AC4-AB2E-CAD786ABDD61}" destId="{62549199-8FBA-4337-808B-4AB316901F0D}" srcOrd="0" destOrd="0" presId="urn:microsoft.com/office/officeart/2005/8/layout/hierarchy1"/>
    <dgm:cxn modelId="{FBAC3C42-4CA8-4826-A173-D7B66D26D852}" type="presParOf" srcId="{86877D8D-38F4-4AC4-AB2E-CAD786ABDD61}" destId="{459FC08D-9433-469D-985E-B8D54FE74697}" srcOrd="1" destOrd="0" presId="urn:microsoft.com/office/officeart/2005/8/layout/hierarchy1"/>
    <dgm:cxn modelId="{F1C4BF17-BF9B-45C6-89B5-12ECB83957E9}" type="presParOf" srcId="{5E36DFAD-CD1B-4B9C-8C5E-70F84FCEFCFD}" destId="{48B720B6-9173-4E6D-98AB-7608E73BBC2F}" srcOrd="1" destOrd="0" presId="urn:microsoft.com/office/officeart/2005/8/layout/hierarchy1"/>
    <dgm:cxn modelId="{A7785CBE-CA9C-496B-9BBF-4DDB9F519353}" type="presParOf" srcId="{48B720B6-9173-4E6D-98AB-7608E73BBC2F}" destId="{AEEAB6BB-D52E-4DA0-833D-39622260D216}" srcOrd="0" destOrd="0" presId="urn:microsoft.com/office/officeart/2005/8/layout/hierarchy1"/>
    <dgm:cxn modelId="{F6D48E8E-7BC8-4FC9-A264-4F0E7F593258}" type="presParOf" srcId="{48B720B6-9173-4E6D-98AB-7608E73BBC2F}" destId="{CAA8309B-A042-49AA-BD7C-6CA9F290B516}" srcOrd="1" destOrd="0" presId="urn:microsoft.com/office/officeart/2005/8/layout/hierarchy1"/>
    <dgm:cxn modelId="{345BAB3C-4D9C-459D-B5D3-C6BF49C6BFFC}" type="presParOf" srcId="{CAA8309B-A042-49AA-BD7C-6CA9F290B516}" destId="{89A8A277-7FA2-4650-934E-B737417ABD2B}" srcOrd="0" destOrd="0" presId="urn:microsoft.com/office/officeart/2005/8/layout/hierarchy1"/>
    <dgm:cxn modelId="{E009E840-53EC-4DF2-B2DB-2C644AE02031}" type="presParOf" srcId="{89A8A277-7FA2-4650-934E-B737417ABD2B}" destId="{874C1F7C-BA0D-4865-96B7-568598BE8AA3}" srcOrd="0" destOrd="0" presId="urn:microsoft.com/office/officeart/2005/8/layout/hierarchy1"/>
    <dgm:cxn modelId="{3AD41761-CB22-4DCA-903E-6E81DC10794A}" type="presParOf" srcId="{89A8A277-7FA2-4650-934E-B737417ABD2B}" destId="{62308B30-E338-4B5C-AD7F-EA7CCFAD36E3}" srcOrd="1" destOrd="0" presId="urn:microsoft.com/office/officeart/2005/8/layout/hierarchy1"/>
    <dgm:cxn modelId="{97808329-3665-4436-B5F2-AAF61ACC90C8}" type="presParOf" srcId="{CAA8309B-A042-49AA-BD7C-6CA9F290B516}" destId="{D6D319EE-906E-4BF6-B0EF-3E8F78F1E87C}" srcOrd="1" destOrd="0" presId="urn:microsoft.com/office/officeart/2005/8/layout/hierarchy1"/>
    <dgm:cxn modelId="{1B420BCA-86D7-490D-A17A-0D8B169DDB61}" type="presParOf" srcId="{48B720B6-9173-4E6D-98AB-7608E73BBC2F}" destId="{170AC5E1-FBC2-4C19-BF09-E3EB85749E81}" srcOrd="2" destOrd="0" presId="urn:microsoft.com/office/officeart/2005/8/layout/hierarchy1"/>
    <dgm:cxn modelId="{973F0697-2DB5-407A-964C-304251D13B8A}" type="presParOf" srcId="{48B720B6-9173-4E6D-98AB-7608E73BBC2F}" destId="{071BF610-DCD4-412C-B4A6-D5914CE4A6C9}" srcOrd="3" destOrd="0" presId="urn:microsoft.com/office/officeart/2005/8/layout/hierarchy1"/>
    <dgm:cxn modelId="{A5091294-B1C1-45B6-8443-45AEE4346F80}" type="presParOf" srcId="{071BF610-DCD4-412C-B4A6-D5914CE4A6C9}" destId="{88BDF6DD-26EE-4812-AE15-49D7629FB097}" srcOrd="0" destOrd="0" presId="urn:microsoft.com/office/officeart/2005/8/layout/hierarchy1"/>
    <dgm:cxn modelId="{466EF424-9EFC-4781-8E60-97029FA9DC2E}" type="presParOf" srcId="{88BDF6DD-26EE-4812-AE15-49D7629FB097}" destId="{B26AB90B-3348-45D9-82BA-C7F779A605AC}" srcOrd="0" destOrd="0" presId="urn:microsoft.com/office/officeart/2005/8/layout/hierarchy1"/>
    <dgm:cxn modelId="{90CA8CEC-0BE0-4C3F-874D-3E5A701EDCDB}" type="presParOf" srcId="{88BDF6DD-26EE-4812-AE15-49D7629FB097}" destId="{CD2263CF-F8A9-44F9-BCA4-B505A40C60A8}" srcOrd="1" destOrd="0" presId="urn:microsoft.com/office/officeart/2005/8/layout/hierarchy1"/>
    <dgm:cxn modelId="{2D8C7E89-74C9-4E61-B140-9B8D365E9587}" type="presParOf" srcId="{071BF610-DCD4-412C-B4A6-D5914CE4A6C9}" destId="{C01404C9-204C-462D-82B9-A71BED14155A}" srcOrd="1" destOrd="0" presId="urn:microsoft.com/office/officeart/2005/8/layout/hierarchy1"/>
    <dgm:cxn modelId="{DD349700-F7B4-447D-94A4-2ED6B477EF33}" type="presParOf" srcId="{C01404C9-204C-462D-82B9-A71BED14155A}" destId="{9F95B0CF-4AC1-42C3-8B9B-0F7AC67EBDFF}" srcOrd="0" destOrd="0" presId="urn:microsoft.com/office/officeart/2005/8/layout/hierarchy1"/>
    <dgm:cxn modelId="{2F3203F5-815A-4FC0-B407-FEEBAFC9F193}" type="presParOf" srcId="{C01404C9-204C-462D-82B9-A71BED14155A}" destId="{1EFD4B2C-A116-48B1-BA50-ACBFD4A1E741}" srcOrd="1" destOrd="0" presId="urn:microsoft.com/office/officeart/2005/8/layout/hierarchy1"/>
    <dgm:cxn modelId="{4921D89D-C945-46A8-A119-858B749D11CF}" type="presParOf" srcId="{1EFD4B2C-A116-48B1-BA50-ACBFD4A1E741}" destId="{D9D76C00-1EE5-4ADD-A199-28E05367E29F}" srcOrd="0" destOrd="0" presId="urn:microsoft.com/office/officeart/2005/8/layout/hierarchy1"/>
    <dgm:cxn modelId="{061B744F-A5D7-4E4B-A052-D75C86A14A81}" type="presParOf" srcId="{D9D76C00-1EE5-4ADD-A199-28E05367E29F}" destId="{BBFC56B9-B483-4A2E-B348-1BA22A19B7E4}" srcOrd="0" destOrd="0" presId="urn:microsoft.com/office/officeart/2005/8/layout/hierarchy1"/>
    <dgm:cxn modelId="{6B3BD11F-BB89-40B7-9BA4-D04405CD818A}" type="presParOf" srcId="{D9D76C00-1EE5-4ADD-A199-28E05367E29F}" destId="{2B135860-627A-42C8-B144-19E088791B02}" srcOrd="1" destOrd="0" presId="urn:microsoft.com/office/officeart/2005/8/layout/hierarchy1"/>
    <dgm:cxn modelId="{0F7C3EB4-F004-4716-9DCC-132E2794FCBA}" type="presParOf" srcId="{1EFD4B2C-A116-48B1-BA50-ACBFD4A1E741}" destId="{BE591A00-6BA5-40DA-85A4-320CB3C82CC3}" srcOrd="1" destOrd="0" presId="urn:microsoft.com/office/officeart/2005/8/layout/hierarchy1"/>
    <dgm:cxn modelId="{97459FD7-2111-4828-BCCF-BE01B0214EBB}" type="presParOf" srcId="{BE591A00-6BA5-40DA-85A4-320CB3C82CC3}" destId="{81B9C425-0393-4472-85E5-D986268CFE74}" srcOrd="0" destOrd="0" presId="urn:microsoft.com/office/officeart/2005/8/layout/hierarchy1"/>
    <dgm:cxn modelId="{6C952E17-AF10-4C54-8289-5316E344AC4F}" type="presParOf" srcId="{BE591A00-6BA5-40DA-85A4-320CB3C82CC3}" destId="{25F162DE-75E9-4FDE-9E00-DEA7B06131FB}" srcOrd="1" destOrd="0" presId="urn:microsoft.com/office/officeart/2005/8/layout/hierarchy1"/>
    <dgm:cxn modelId="{6AE2158B-E813-4DF0-9762-7B6A1AFA7470}" type="presParOf" srcId="{25F162DE-75E9-4FDE-9E00-DEA7B06131FB}" destId="{EE5EB9B6-8161-43E0-AE77-75F80D23221A}" srcOrd="0" destOrd="0" presId="urn:microsoft.com/office/officeart/2005/8/layout/hierarchy1"/>
    <dgm:cxn modelId="{67B6FF78-548E-45A8-A91F-165475332E74}" type="presParOf" srcId="{EE5EB9B6-8161-43E0-AE77-75F80D23221A}" destId="{58B7AFAA-9A1D-4DB0-A1D3-8BC765FCD5FA}" srcOrd="0" destOrd="0" presId="urn:microsoft.com/office/officeart/2005/8/layout/hierarchy1"/>
    <dgm:cxn modelId="{31A10868-D244-4863-A5CD-C3AEBF0281E4}" type="presParOf" srcId="{EE5EB9B6-8161-43E0-AE77-75F80D23221A}" destId="{8F1E91BA-2141-47F5-8F3B-52D85D26D0E5}" srcOrd="1" destOrd="0" presId="urn:microsoft.com/office/officeart/2005/8/layout/hierarchy1"/>
    <dgm:cxn modelId="{F946206D-DAC1-46ED-9621-3DB913E400C7}" type="presParOf" srcId="{25F162DE-75E9-4FDE-9E00-DEA7B06131FB}" destId="{0EEDDD95-6383-4A39-8633-C3830900F3AB}" srcOrd="1" destOrd="0" presId="urn:microsoft.com/office/officeart/2005/8/layout/hierarchy1"/>
    <dgm:cxn modelId="{1B94FE1F-2808-4C7D-8F34-2852AD28596D}" type="presParOf" srcId="{BE591A00-6BA5-40DA-85A4-320CB3C82CC3}" destId="{FC3C519B-78C5-4CCF-9B0C-1EDBE0EF50BF}" srcOrd="2" destOrd="0" presId="urn:microsoft.com/office/officeart/2005/8/layout/hierarchy1"/>
    <dgm:cxn modelId="{1A2AC572-9275-4CE8-B2FF-F2BD2D6CAADE}" type="presParOf" srcId="{BE591A00-6BA5-40DA-85A4-320CB3C82CC3}" destId="{ABB96608-383E-4671-B2AB-D3293066C608}" srcOrd="3" destOrd="0" presId="urn:microsoft.com/office/officeart/2005/8/layout/hierarchy1"/>
    <dgm:cxn modelId="{806B17CA-35DE-4E97-9F4F-E14A91909B2F}" type="presParOf" srcId="{ABB96608-383E-4671-B2AB-D3293066C608}" destId="{5FA29633-F76F-4B65-AFFA-BE6F98FC0503}" srcOrd="0" destOrd="0" presId="urn:microsoft.com/office/officeart/2005/8/layout/hierarchy1"/>
    <dgm:cxn modelId="{C967A536-66FC-48DC-B81A-3F8C39111EE4}" type="presParOf" srcId="{5FA29633-F76F-4B65-AFFA-BE6F98FC0503}" destId="{2460ABF1-1FAC-4C8A-BBB6-295695A4546C}" srcOrd="0" destOrd="0" presId="urn:microsoft.com/office/officeart/2005/8/layout/hierarchy1"/>
    <dgm:cxn modelId="{BF3767C3-B14B-45DD-A165-83CDD13B7EEE}" type="presParOf" srcId="{5FA29633-F76F-4B65-AFFA-BE6F98FC0503}" destId="{CF3635B1-3F0B-427A-B920-98C1492895F6}" srcOrd="1" destOrd="0" presId="urn:microsoft.com/office/officeart/2005/8/layout/hierarchy1"/>
    <dgm:cxn modelId="{765CADE7-628F-49B7-B1CD-66B731B9B1F9}" type="presParOf" srcId="{ABB96608-383E-4671-B2AB-D3293066C608}" destId="{04813F8F-1B68-44AB-8829-F1C19E5B95A9}" srcOrd="1" destOrd="0" presId="urn:microsoft.com/office/officeart/2005/8/layout/hierarchy1"/>
    <dgm:cxn modelId="{3ECBDE9C-2ABE-4C3D-9732-C581DE60ED00}" type="presParOf" srcId="{BE591A00-6BA5-40DA-85A4-320CB3C82CC3}" destId="{974363EB-CE2D-4398-B045-E6390FEC6D1B}" srcOrd="4" destOrd="0" presId="urn:microsoft.com/office/officeart/2005/8/layout/hierarchy1"/>
    <dgm:cxn modelId="{5F457392-1F88-47BE-90ED-62E4157FC27B}" type="presParOf" srcId="{BE591A00-6BA5-40DA-85A4-320CB3C82CC3}" destId="{747B3D23-B5A4-474A-8FA3-75CAE83D3062}" srcOrd="5" destOrd="0" presId="urn:microsoft.com/office/officeart/2005/8/layout/hierarchy1"/>
    <dgm:cxn modelId="{88767675-F3EC-40EE-81D9-7F997E9246F2}" type="presParOf" srcId="{747B3D23-B5A4-474A-8FA3-75CAE83D3062}" destId="{93E6FF46-1AC2-4E1F-9215-4D0EC3B3BDC4}" srcOrd="0" destOrd="0" presId="urn:microsoft.com/office/officeart/2005/8/layout/hierarchy1"/>
    <dgm:cxn modelId="{D012DDE4-610F-4105-AEE8-7C25891C7E8B}" type="presParOf" srcId="{93E6FF46-1AC2-4E1F-9215-4D0EC3B3BDC4}" destId="{26352095-5BFA-4D93-908F-01158064AA12}" srcOrd="0" destOrd="0" presId="urn:microsoft.com/office/officeart/2005/8/layout/hierarchy1"/>
    <dgm:cxn modelId="{242DD3D0-E966-4EE1-A92A-5B03D1F6BC9E}" type="presParOf" srcId="{93E6FF46-1AC2-4E1F-9215-4D0EC3B3BDC4}" destId="{499D0BE3-E7B2-444D-8D82-198474E69D8B}" srcOrd="1" destOrd="0" presId="urn:microsoft.com/office/officeart/2005/8/layout/hierarchy1"/>
    <dgm:cxn modelId="{14880A85-8D5E-4D9A-BFFC-107787AF58F9}" type="presParOf" srcId="{747B3D23-B5A4-474A-8FA3-75CAE83D3062}" destId="{1626AA13-D47D-4C24-888C-C56866D803E7}" srcOrd="1" destOrd="0" presId="urn:microsoft.com/office/officeart/2005/8/layout/hierarchy1"/>
    <dgm:cxn modelId="{C2DE9D4D-D6D2-4984-9D30-BC4BE45B505B}" type="presParOf" srcId="{C01404C9-204C-462D-82B9-A71BED14155A}" destId="{8016962C-68F5-4CE3-A1F3-F91FF51753A1}" srcOrd="2" destOrd="0" presId="urn:microsoft.com/office/officeart/2005/8/layout/hierarchy1"/>
    <dgm:cxn modelId="{D803340B-64F5-4996-91F9-BC275790B6FA}" type="presParOf" srcId="{C01404C9-204C-462D-82B9-A71BED14155A}" destId="{0F468E3E-8D59-40C9-B688-CB9AA46EA4A6}" srcOrd="3" destOrd="0" presId="urn:microsoft.com/office/officeart/2005/8/layout/hierarchy1"/>
    <dgm:cxn modelId="{618E7D1C-362B-444B-A6A3-7A0E70F0DF8B}" type="presParOf" srcId="{0F468E3E-8D59-40C9-B688-CB9AA46EA4A6}" destId="{23D82D47-06DC-46C5-BD04-AE9DCD3C5D18}" srcOrd="0" destOrd="0" presId="urn:microsoft.com/office/officeart/2005/8/layout/hierarchy1"/>
    <dgm:cxn modelId="{19213050-D203-4BDF-9E3E-A22EDD41A9BF}" type="presParOf" srcId="{23D82D47-06DC-46C5-BD04-AE9DCD3C5D18}" destId="{0843A3E8-8114-4AF3-8EA0-A77F660BBCAE}" srcOrd="0" destOrd="0" presId="urn:microsoft.com/office/officeart/2005/8/layout/hierarchy1"/>
    <dgm:cxn modelId="{7DC480BF-849D-43D6-82A2-FBCC0F8CEE68}" type="presParOf" srcId="{23D82D47-06DC-46C5-BD04-AE9DCD3C5D18}" destId="{1CEA01CB-ABA9-4C1B-B956-2C8CAC564583}" srcOrd="1" destOrd="0" presId="urn:microsoft.com/office/officeart/2005/8/layout/hierarchy1"/>
    <dgm:cxn modelId="{71B2B1D7-BA91-4777-AA4B-1B77D5AF9144}" type="presParOf" srcId="{0F468E3E-8D59-40C9-B688-CB9AA46EA4A6}" destId="{07D080D1-9A53-43BC-AEEA-D79FCB713DA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6962C-68F5-4CE3-A1F3-F91FF51753A1}">
      <dsp:nvSpPr>
        <dsp:cNvPr id="0" name=""/>
        <dsp:cNvSpPr/>
      </dsp:nvSpPr>
      <dsp:spPr>
        <a:xfrm>
          <a:off x="3792204" y="2148507"/>
          <a:ext cx="1413187" cy="399919"/>
        </a:xfrm>
        <a:custGeom>
          <a:avLst/>
          <a:gdLst/>
          <a:ahLst/>
          <a:cxnLst/>
          <a:rect l="0" t="0" r="0" b="0"/>
          <a:pathLst>
            <a:path>
              <a:moveTo>
                <a:pt x="0" y="0"/>
              </a:moveTo>
              <a:lnTo>
                <a:pt x="0" y="272533"/>
              </a:lnTo>
              <a:lnTo>
                <a:pt x="1413187" y="272533"/>
              </a:lnTo>
              <a:lnTo>
                <a:pt x="1413187" y="3999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4363EB-CE2D-4398-B045-E6390FEC6D1B}">
      <dsp:nvSpPr>
        <dsp:cNvPr id="0" name=""/>
        <dsp:cNvSpPr/>
      </dsp:nvSpPr>
      <dsp:spPr>
        <a:xfrm>
          <a:off x="2558162" y="3421604"/>
          <a:ext cx="1680656" cy="399919"/>
        </a:xfrm>
        <a:custGeom>
          <a:avLst/>
          <a:gdLst/>
          <a:ahLst/>
          <a:cxnLst/>
          <a:rect l="0" t="0" r="0" b="0"/>
          <a:pathLst>
            <a:path>
              <a:moveTo>
                <a:pt x="0" y="0"/>
              </a:moveTo>
              <a:lnTo>
                <a:pt x="0" y="272533"/>
              </a:lnTo>
              <a:lnTo>
                <a:pt x="1680656" y="272533"/>
              </a:lnTo>
              <a:lnTo>
                <a:pt x="1680656" y="3999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3C519B-78C5-4CCF-9B0C-1EDBE0EF50BF}">
      <dsp:nvSpPr>
        <dsp:cNvPr id="0" name=""/>
        <dsp:cNvSpPr/>
      </dsp:nvSpPr>
      <dsp:spPr>
        <a:xfrm>
          <a:off x="2512442" y="3421604"/>
          <a:ext cx="91440" cy="399919"/>
        </a:xfrm>
        <a:custGeom>
          <a:avLst/>
          <a:gdLst/>
          <a:ahLst/>
          <a:cxnLst/>
          <a:rect l="0" t="0" r="0" b="0"/>
          <a:pathLst>
            <a:path>
              <a:moveTo>
                <a:pt x="45720" y="0"/>
              </a:moveTo>
              <a:lnTo>
                <a:pt x="45720" y="3999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B9C425-0393-4472-85E5-D986268CFE74}">
      <dsp:nvSpPr>
        <dsp:cNvPr id="0" name=""/>
        <dsp:cNvSpPr/>
      </dsp:nvSpPr>
      <dsp:spPr>
        <a:xfrm>
          <a:off x="877506" y="3421604"/>
          <a:ext cx="1680656" cy="399919"/>
        </a:xfrm>
        <a:custGeom>
          <a:avLst/>
          <a:gdLst/>
          <a:ahLst/>
          <a:cxnLst/>
          <a:rect l="0" t="0" r="0" b="0"/>
          <a:pathLst>
            <a:path>
              <a:moveTo>
                <a:pt x="1680656" y="0"/>
              </a:moveTo>
              <a:lnTo>
                <a:pt x="1680656" y="272533"/>
              </a:lnTo>
              <a:lnTo>
                <a:pt x="0" y="272533"/>
              </a:lnTo>
              <a:lnTo>
                <a:pt x="0" y="3999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95B0CF-4AC1-42C3-8B9B-0F7AC67EBDFF}">
      <dsp:nvSpPr>
        <dsp:cNvPr id="0" name=""/>
        <dsp:cNvSpPr/>
      </dsp:nvSpPr>
      <dsp:spPr>
        <a:xfrm>
          <a:off x="2558162" y="2148507"/>
          <a:ext cx="1234041" cy="399919"/>
        </a:xfrm>
        <a:custGeom>
          <a:avLst/>
          <a:gdLst/>
          <a:ahLst/>
          <a:cxnLst/>
          <a:rect l="0" t="0" r="0" b="0"/>
          <a:pathLst>
            <a:path>
              <a:moveTo>
                <a:pt x="1234041" y="0"/>
              </a:moveTo>
              <a:lnTo>
                <a:pt x="1234041" y="272533"/>
              </a:lnTo>
              <a:lnTo>
                <a:pt x="0" y="272533"/>
              </a:lnTo>
              <a:lnTo>
                <a:pt x="0" y="3999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0AC5E1-FBC2-4C19-BF09-E3EB85749E81}">
      <dsp:nvSpPr>
        <dsp:cNvPr id="0" name=""/>
        <dsp:cNvSpPr/>
      </dsp:nvSpPr>
      <dsp:spPr>
        <a:xfrm>
          <a:off x="2951876" y="875410"/>
          <a:ext cx="840328" cy="399919"/>
        </a:xfrm>
        <a:custGeom>
          <a:avLst/>
          <a:gdLst/>
          <a:ahLst/>
          <a:cxnLst/>
          <a:rect l="0" t="0" r="0" b="0"/>
          <a:pathLst>
            <a:path>
              <a:moveTo>
                <a:pt x="0" y="0"/>
              </a:moveTo>
              <a:lnTo>
                <a:pt x="0" y="272533"/>
              </a:lnTo>
              <a:lnTo>
                <a:pt x="840328" y="272533"/>
              </a:lnTo>
              <a:lnTo>
                <a:pt x="840328" y="3999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EAB6BB-D52E-4DA0-833D-39622260D216}">
      <dsp:nvSpPr>
        <dsp:cNvPr id="0" name=""/>
        <dsp:cNvSpPr/>
      </dsp:nvSpPr>
      <dsp:spPr>
        <a:xfrm>
          <a:off x="1869018" y="875410"/>
          <a:ext cx="1082858" cy="399919"/>
        </a:xfrm>
        <a:custGeom>
          <a:avLst/>
          <a:gdLst/>
          <a:ahLst/>
          <a:cxnLst/>
          <a:rect l="0" t="0" r="0" b="0"/>
          <a:pathLst>
            <a:path>
              <a:moveTo>
                <a:pt x="1082858" y="0"/>
              </a:moveTo>
              <a:lnTo>
                <a:pt x="1082858" y="272533"/>
              </a:lnTo>
              <a:lnTo>
                <a:pt x="0" y="272533"/>
              </a:lnTo>
              <a:lnTo>
                <a:pt x="0" y="3999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549199-8FBA-4337-808B-4AB316901F0D}">
      <dsp:nvSpPr>
        <dsp:cNvPr id="0" name=""/>
        <dsp:cNvSpPr/>
      </dsp:nvSpPr>
      <dsp:spPr>
        <a:xfrm>
          <a:off x="2264335" y="2233"/>
          <a:ext cx="1375082" cy="8731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9FC08D-9433-469D-985E-B8D54FE74697}">
      <dsp:nvSpPr>
        <dsp:cNvPr id="0" name=""/>
        <dsp:cNvSpPr/>
      </dsp:nvSpPr>
      <dsp:spPr>
        <a:xfrm>
          <a:off x="2417122" y="147380"/>
          <a:ext cx="1375082" cy="8731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Helvetica" panose="020B0604020202020204" pitchFamily="34" charset="0"/>
              <a:cs typeface="Helvetica" panose="020B0604020202020204" pitchFamily="34" charset="0"/>
            </a:rPr>
            <a:t>Clustering</a:t>
          </a:r>
        </a:p>
      </dsp:txBody>
      <dsp:txXfrm>
        <a:off x="2442696" y="172954"/>
        <a:ext cx="1323934" cy="822029"/>
      </dsp:txXfrm>
    </dsp:sp>
    <dsp:sp modelId="{874C1F7C-BA0D-4865-96B7-568598BE8AA3}">
      <dsp:nvSpPr>
        <dsp:cNvPr id="0" name=""/>
        <dsp:cNvSpPr/>
      </dsp:nvSpPr>
      <dsp:spPr>
        <a:xfrm>
          <a:off x="1181476" y="1275330"/>
          <a:ext cx="1375082" cy="8731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308B30-E338-4B5C-AD7F-EA7CCFAD36E3}">
      <dsp:nvSpPr>
        <dsp:cNvPr id="0" name=""/>
        <dsp:cNvSpPr/>
      </dsp:nvSpPr>
      <dsp:spPr>
        <a:xfrm>
          <a:off x="1334263" y="1420478"/>
          <a:ext cx="1375082" cy="873177"/>
        </a:xfrm>
        <a:prstGeom prst="roundRect">
          <a:avLst>
            <a:gd name="adj" fmla="val 10000"/>
          </a:avLst>
        </a:prstGeom>
        <a:solidFill>
          <a:schemeClr val="bg1">
            <a:lumMod val="5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dirty="0">
              <a:solidFill>
                <a:schemeClr val="bg1">
                  <a:lumMod val="65000"/>
                </a:schemeClr>
              </a:solidFill>
              <a:latin typeface="Helvetica" panose="020B0604020202020204" pitchFamily="34" charset="0"/>
              <a:cs typeface="Helvetica" panose="020B0604020202020204" pitchFamily="34" charset="0"/>
            </a:rPr>
            <a:t>Fuzzy</a:t>
          </a:r>
        </a:p>
      </dsp:txBody>
      <dsp:txXfrm>
        <a:off x="1359837" y="1446052"/>
        <a:ext cx="1323934" cy="822029"/>
      </dsp:txXfrm>
    </dsp:sp>
    <dsp:sp modelId="{B26AB90B-3348-45D9-82BA-C7F779A605AC}">
      <dsp:nvSpPr>
        <dsp:cNvPr id="0" name=""/>
        <dsp:cNvSpPr/>
      </dsp:nvSpPr>
      <dsp:spPr>
        <a:xfrm>
          <a:off x="2862133" y="1275330"/>
          <a:ext cx="1860142" cy="8731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2263CF-F8A9-44F9-BCA4-B505A40C60A8}">
      <dsp:nvSpPr>
        <dsp:cNvPr id="0" name=""/>
        <dsp:cNvSpPr/>
      </dsp:nvSpPr>
      <dsp:spPr>
        <a:xfrm>
          <a:off x="3014920" y="1420478"/>
          <a:ext cx="1860142" cy="8731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Helvetica" panose="020B0604020202020204" pitchFamily="34" charset="0"/>
              <a:cs typeface="Helvetica" panose="020B0604020202020204" pitchFamily="34" charset="0"/>
            </a:rPr>
            <a:t>Deterministic</a:t>
          </a:r>
        </a:p>
      </dsp:txBody>
      <dsp:txXfrm>
        <a:off x="3040494" y="1446052"/>
        <a:ext cx="1808994" cy="822029"/>
      </dsp:txXfrm>
    </dsp:sp>
    <dsp:sp modelId="{BBFC56B9-B483-4A2E-B348-1BA22A19B7E4}">
      <dsp:nvSpPr>
        <dsp:cNvPr id="0" name=""/>
        <dsp:cNvSpPr/>
      </dsp:nvSpPr>
      <dsp:spPr>
        <a:xfrm>
          <a:off x="1297762" y="2548427"/>
          <a:ext cx="2520801" cy="8731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135860-627A-42C8-B144-19E088791B02}">
      <dsp:nvSpPr>
        <dsp:cNvPr id="0" name=""/>
        <dsp:cNvSpPr/>
      </dsp:nvSpPr>
      <dsp:spPr>
        <a:xfrm>
          <a:off x="1450549" y="2693575"/>
          <a:ext cx="2520801" cy="8731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Helvetica" panose="020B0604020202020204" pitchFamily="34" charset="0"/>
              <a:cs typeface="Helvetica" panose="020B0604020202020204" pitchFamily="34" charset="0"/>
            </a:rPr>
            <a:t>Partitioning</a:t>
          </a:r>
        </a:p>
      </dsp:txBody>
      <dsp:txXfrm>
        <a:off x="1476123" y="2719149"/>
        <a:ext cx="2469653" cy="822029"/>
      </dsp:txXfrm>
    </dsp:sp>
    <dsp:sp modelId="{58B7AFAA-9A1D-4DB0-A1D3-8BC765FCD5FA}">
      <dsp:nvSpPr>
        <dsp:cNvPr id="0" name=""/>
        <dsp:cNvSpPr/>
      </dsp:nvSpPr>
      <dsp:spPr>
        <a:xfrm>
          <a:off x="189965" y="3821524"/>
          <a:ext cx="1375082" cy="8731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1E91BA-2141-47F5-8F3B-52D85D26D0E5}">
      <dsp:nvSpPr>
        <dsp:cNvPr id="0" name=""/>
        <dsp:cNvSpPr/>
      </dsp:nvSpPr>
      <dsp:spPr>
        <a:xfrm>
          <a:off x="342752" y="3966672"/>
          <a:ext cx="1375082" cy="8731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Helvetica" panose="020B0604020202020204" pitchFamily="34" charset="0"/>
              <a:cs typeface="Helvetica" panose="020B0604020202020204" pitchFamily="34" charset="0"/>
            </a:rPr>
            <a:t>K-Means</a:t>
          </a:r>
        </a:p>
      </dsp:txBody>
      <dsp:txXfrm>
        <a:off x="368326" y="3992246"/>
        <a:ext cx="1323934" cy="822029"/>
      </dsp:txXfrm>
    </dsp:sp>
    <dsp:sp modelId="{2460ABF1-1FAC-4C8A-BBB6-295695A4546C}">
      <dsp:nvSpPr>
        <dsp:cNvPr id="0" name=""/>
        <dsp:cNvSpPr/>
      </dsp:nvSpPr>
      <dsp:spPr>
        <a:xfrm>
          <a:off x="1870621" y="3821524"/>
          <a:ext cx="1375082" cy="8731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3635B1-3F0B-427A-B920-98C1492895F6}">
      <dsp:nvSpPr>
        <dsp:cNvPr id="0" name=""/>
        <dsp:cNvSpPr/>
      </dsp:nvSpPr>
      <dsp:spPr>
        <a:xfrm>
          <a:off x="2023408" y="3966672"/>
          <a:ext cx="1375082" cy="8731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Helvetica" panose="020B0604020202020204" pitchFamily="34" charset="0"/>
              <a:cs typeface="Helvetica" panose="020B0604020202020204" pitchFamily="34" charset="0"/>
            </a:rPr>
            <a:t>K-</a:t>
          </a:r>
          <a:r>
            <a:rPr lang="en-US" sz="1200" b="1" kern="1200" dirty="0" err="1">
              <a:latin typeface="Helvetica" panose="020B0604020202020204" pitchFamily="34" charset="0"/>
              <a:cs typeface="Helvetica" panose="020B0604020202020204" pitchFamily="34" charset="0"/>
            </a:rPr>
            <a:t>Medoids</a:t>
          </a:r>
          <a:endParaRPr lang="en-US" sz="1200" b="1" kern="1200" dirty="0">
            <a:latin typeface="Helvetica" panose="020B0604020202020204" pitchFamily="34" charset="0"/>
            <a:cs typeface="Helvetica" panose="020B0604020202020204" pitchFamily="34" charset="0"/>
          </a:endParaRPr>
        </a:p>
      </dsp:txBody>
      <dsp:txXfrm>
        <a:off x="2048982" y="3992246"/>
        <a:ext cx="1323934" cy="822029"/>
      </dsp:txXfrm>
    </dsp:sp>
    <dsp:sp modelId="{26352095-5BFA-4D93-908F-01158064AA12}">
      <dsp:nvSpPr>
        <dsp:cNvPr id="0" name=""/>
        <dsp:cNvSpPr/>
      </dsp:nvSpPr>
      <dsp:spPr>
        <a:xfrm>
          <a:off x="3551277" y="3821524"/>
          <a:ext cx="1375082" cy="8731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9D0BE3-E7B2-444D-8D82-198474E69D8B}">
      <dsp:nvSpPr>
        <dsp:cNvPr id="0" name=""/>
        <dsp:cNvSpPr/>
      </dsp:nvSpPr>
      <dsp:spPr>
        <a:xfrm>
          <a:off x="3704064" y="3966672"/>
          <a:ext cx="1375082" cy="8731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Helvetica" panose="020B0604020202020204" pitchFamily="34" charset="0"/>
              <a:cs typeface="Helvetica" panose="020B0604020202020204" pitchFamily="34" charset="0"/>
            </a:rPr>
            <a:t>DBSCAN</a:t>
          </a:r>
        </a:p>
      </dsp:txBody>
      <dsp:txXfrm>
        <a:off x="3729638" y="3992246"/>
        <a:ext cx="1323934" cy="822029"/>
      </dsp:txXfrm>
    </dsp:sp>
    <dsp:sp modelId="{0843A3E8-8114-4AF3-8EA0-A77F660BBCAE}">
      <dsp:nvSpPr>
        <dsp:cNvPr id="0" name=""/>
        <dsp:cNvSpPr/>
      </dsp:nvSpPr>
      <dsp:spPr>
        <a:xfrm>
          <a:off x="4124137" y="2548427"/>
          <a:ext cx="2162509" cy="8731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EA01CB-ABA9-4C1B-B956-2C8CAC564583}">
      <dsp:nvSpPr>
        <dsp:cNvPr id="0" name=""/>
        <dsp:cNvSpPr/>
      </dsp:nvSpPr>
      <dsp:spPr>
        <a:xfrm>
          <a:off x="4276924" y="2693575"/>
          <a:ext cx="2162509" cy="873177"/>
        </a:xfrm>
        <a:prstGeom prst="roundRect">
          <a:avLst>
            <a:gd name="adj" fmla="val 10000"/>
          </a:avLst>
        </a:prstGeom>
        <a:solidFill>
          <a:schemeClr val="accent1">
            <a:lumMod val="20000"/>
            <a:lumOff val="8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latin typeface="Helvetica" panose="020B0604020202020204" pitchFamily="34" charset="0"/>
              <a:cs typeface="Helvetica" panose="020B0604020202020204" pitchFamily="34" charset="0"/>
            </a:rPr>
            <a:t>Hierarchical</a:t>
          </a:r>
        </a:p>
      </dsp:txBody>
      <dsp:txXfrm>
        <a:off x="4302498" y="2719149"/>
        <a:ext cx="2111361" cy="8220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7BB8D0-B324-4516-932F-1964F55B9643}" type="datetimeFigureOut">
              <a:rPr lang="en-US" smtClean="0"/>
              <a:t>5/10/2019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100F9E-8907-4AC2-9C8F-2F93E4B0B31B}" type="slidenum">
              <a:rPr lang="en-US" smtClean="0"/>
              <a:t>‹#›</a:t>
            </a:fld>
            <a:endParaRPr lang="en-US"/>
          </a:p>
        </p:txBody>
      </p:sp>
    </p:spTree>
    <p:extLst>
      <p:ext uri="{BB962C8B-B14F-4D97-AF65-F5344CB8AC3E}">
        <p14:creationId xmlns:p14="http://schemas.microsoft.com/office/powerpoint/2010/main" val="3651557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100F9E-8907-4AC2-9C8F-2F93E4B0B31B}" type="slidenum">
              <a:rPr lang="en-US" smtClean="0"/>
              <a:t>1</a:t>
            </a:fld>
            <a:endParaRPr lang="en-US"/>
          </a:p>
        </p:txBody>
      </p:sp>
    </p:spTree>
    <p:extLst>
      <p:ext uri="{BB962C8B-B14F-4D97-AF65-F5344CB8AC3E}">
        <p14:creationId xmlns:p14="http://schemas.microsoft.com/office/powerpoint/2010/main" val="2197956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thing with the rules. If an itemset is infrequent, first of all it will not at all appear in the rules. </a:t>
            </a:r>
          </a:p>
          <a:p>
            <a:r>
              <a:rPr lang="en-US" dirty="0"/>
              <a:t>Also if a rule is low confidence, then all the rules with a subset of the antecedents of the rule will be low confidence as well.</a:t>
            </a:r>
          </a:p>
        </p:txBody>
      </p:sp>
      <p:sp>
        <p:nvSpPr>
          <p:cNvPr id="4" name="Slide Number Placeholder 3"/>
          <p:cNvSpPr>
            <a:spLocks noGrp="1"/>
          </p:cNvSpPr>
          <p:nvPr>
            <p:ph type="sldNum" sz="quarter" idx="5"/>
          </p:nvPr>
        </p:nvSpPr>
        <p:spPr/>
        <p:txBody>
          <a:bodyPr/>
          <a:lstStyle/>
          <a:p>
            <a:fld id="{E6100F9E-8907-4AC2-9C8F-2F93E4B0B31B}" type="slidenum">
              <a:rPr lang="en-US" smtClean="0"/>
              <a:t>22</a:t>
            </a:fld>
            <a:endParaRPr lang="en-US"/>
          </a:p>
        </p:txBody>
      </p:sp>
    </p:spTree>
    <p:extLst>
      <p:ext uri="{BB962C8B-B14F-4D97-AF65-F5344CB8AC3E}">
        <p14:creationId xmlns:p14="http://schemas.microsoft.com/office/powerpoint/2010/main" val="1671695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100F9E-8907-4AC2-9C8F-2F93E4B0B31B}" type="slidenum">
              <a:rPr lang="en-US" smtClean="0"/>
              <a:t>24</a:t>
            </a:fld>
            <a:endParaRPr lang="en-US"/>
          </a:p>
        </p:txBody>
      </p:sp>
    </p:spTree>
    <p:extLst>
      <p:ext uri="{BB962C8B-B14F-4D97-AF65-F5344CB8AC3E}">
        <p14:creationId xmlns:p14="http://schemas.microsoft.com/office/powerpoint/2010/main" val="1079088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visit for a website in a session is a transaction.  Categories visited on the website for a particular session could be items (sports, finance, religion etc..).</a:t>
            </a:r>
          </a:p>
          <a:p>
            <a:r>
              <a:rPr lang="en-US" dirty="0"/>
              <a:t>Goal is to find the associations between media categories.</a:t>
            </a:r>
          </a:p>
        </p:txBody>
      </p:sp>
      <p:sp>
        <p:nvSpPr>
          <p:cNvPr id="4" name="Slide Number Placeholder 3"/>
          <p:cNvSpPr>
            <a:spLocks noGrp="1"/>
          </p:cNvSpPr>
          <p:nvPr>
            <p:ph type="sldNum" sz="quarter" idx="5"/>
          </p:nvPr>
        </p:nvSpPr>
        <p:spPr/>
        <p:txBody>
          <a:bodyPr/>
          <a:lstStyle/>
          <a:p>
            <a:fld id="{E6100F9E-8907-4AC2-9C8F-2F93E4B0B31B}" type="slidenum">
              <a:rPr lang="en-US" smtClean="0"/>
              <a:t>25</a:t>
            </a:fld>
            <a:endParaRPr lang="en-US"/>
          </a:p>
        </p:txBody>
      </p:sp>
    </p:spTree>
    <p:extLst>
      <p:ext uri="{BB962C8B-B14F-4D97-AF65-F5344CB8AC3E}">
        <p14:creationId xmlns:p14="http://schemas.microsoft.com/office/powerpoint/2010/main" val="3442270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a:t>
            </a:r>
            <a:r>
              <a:rPr lang="en-US" baseline="0" dirty="0"/>
              <a:t> notation: </a:t>
            </a:r>
            <a:r>
              <a:rPr lang="en-US" dirty="0"/>
              <a:t>“for all x that are elements</a:t>
            </a:r>
            <a:r>
              <a:rPr lang="en-US" baseline="0" dirty="0"/>
              <a:t> of the transaction…”</a:t>
            </a:r>
            <a:endParaRPr lang="en-US" dirty="0"/>
          </a:p>
        </p:txBody>
      </p:sp>
      <p:sp>
        <p:nvSpPr>
          <p:cNvPr id="4" name="Slide Number Placeholder 3"/>
          <p:cNvSpPr>
            <a:spLocks noGrp="1"/>
          </p:cNvSpPr>
          <p:nvPr>
            <p:ph type="sldNum" sz="quarter" idx="10"/>
          </p:nvPr>
        </p:nvSpPr>
        <p:spPr/>
        <p:txBody>
          <a:bodyPr/>
          <a:lstStyle/>
          <a:p>
            <a:fld id="{E6100F9E-8907-4AC2-9C8F-2F93E4B0B31B}" type="slidenum">
              <a:rPr lang="en-US" smtClean="0"/>
              <a:t>28</a:t>
            </a:fld>
            <a:endParaRPr lang="en-US"/>
          </a:p>
        </p:txBody>
      </p:sp>
    </p:spTree>
    <p:extLst>
      <p:ext uri="{BB962C8B-B14F-4D97-AF65-F5344CB8AC3E}">
        <p14:creationId xmlns:p14="http://schemas.microsoft.com/office/powerpoint/2010/main" val="4008008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Dimensionality reduction: just 1-dimension. Cluster labels.</a:t>
            </a:r>
          </a:p>
          <a:p>
            <a:r>
              <a:rPr lang="en-US" dirty="0"/>
              <a:t>Document clustering:  group documents into similar topics.  Summarize cluster groups, than reading through whole documents.  Routing customer support incidents, online content sites, forensic </a:t>
            </a:r>
            <a:r>
              <a:rPr lang="en-US" dirty="0" err="1"/>
              <a:t>investiaations</a:t>
            </a:r>
            <a:r>
              <a:rPr lang="en-US" dirty="0"/>
              <a:t>..</a:t>
            </a:r>
          </a:p>
          <a:p>
            <a:r>
              <a:rPr lang="en-US" dirty="0"/>
              <a:t>Session grouping: in web analytics, clustering is helpful to understand clusters of clickstream patterns and discover different kinds of click stream profiles.</a:t>
            </a:r>
          </a:p>
          <a:p>
            <a:r>
              <a:rPr lang="en-US" dirty="0"/>
              <a:t>One cluster of customers: know what they want and </a:t>
            </a:r>
            <a:r>
              <a:rPr lang="en-US" dirty="0" err="1"/>
              <a:t>redily</a:t>
            </a:r>
            <a:r>
              <a:rPr lang="en-US" dirty="0"/>
              <a:t> proceed to checkout.</a:t>
            </a:r>
          </a:p>
          <a:p>
            <a:r>
              <a:rPr lang="en-US" dirty="0"/>
              <a:t>Another cluster: customers may spend time, read reviews, and then buy.</a:t>
            </a:r>
          </a:p>
          <a:p>
            <a:endParaRPr lang="en-US" dirty="0"/>
          </a:p>
        </p:txBody>
      </p:sp>
      <p:sp>
        <p:nvSpPr>
          <p:cNvPr id="4" name="Slide Number Placeholder 3"/>
          <p:cNvSpPr>
            <a:spLocks noGrp="1"/>
          </p:cNvSpPr>
          <p:nvPr>
            <p:ph type="sldNum" sz="quarter" idx="5"/>
          </p:nvPr>
        </p:nvSpPr>
        <p:spPr/>
        <p:txBody>
          <a:bodyPr/>
          <a:lstStyle/>
          <a:p>
            <a:fld id="{C20B224E-7E9D-4BDD-AB6D-E1E84C1B4CFF}" type="slidenum">
              <a:rPr lang="en-US" smtClean="0"/>
              <a:t>32</a:t>
            </a:fld>
            <a:endParaRPr lang="en-US"/>
          </a:p>
        </p:txBody>
      </p:sp>
    </p:spTree>
    <p:extLst>
      <p:ext uri="{BB962C8B-B14F-4D97-AF65-F5344CB8AC3E}">
        <p14:creationId xmlns:p14="http://schemas.microsoft.com/office/powerpoint/2010/main" val="855537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Algorithm</a:t>
            </a:r>
            <a:r>
              <a:rPr lang="en-US" baseline="0" dirty="0"/>
              <a:t> driven by Euclidian distance measurements</a:t>
            </a:r>
          </a:p>
          <a:p>
            <a:endParaRPr lang="en-US" baseline="0" dirty="0"/>
          </a:p>
          <a:p>
            <a:r>
              <a:rPr lang="en-US" baseline="0" dirty="0"/>
              <a:t>Decision boundaries between clusters aren’t always intuitive</a:t>
            </a:r>
          </a:p>
          <a:p>
            <a:endParaRPr lang="en-US" baseline="0" dirty="0"/>
          </a:p>
          <a:p>
            <a:pPr eaLnBrk="1" hangingPunct="1">
              <a:lnSpc>
                <a:spcPct val="90000"/>
              </a:lnSpc>
              <a:spcBef>
                <a:spcPct val="0"/>
              </a:spcBef>
            </a:pPr>
            <a:r>
              <a:rPr lang="en-US" altLang="en-US" dirty="0"/>
              <a:t>Key Metrics</a:t>
            </a:r>
            <a:endParaRPr lang="en-US" altLang="en-US" sz="2400" dirty="0"/>
          </a:p>
          <a:p>
            <a:pPr lvl="1" eaLnBrk="1" hangingPunct="1">
              <a:lnSpc>
                <a:spcPct val="90000"/>
              </a:lnSpc>
              <a:spcBef>
                <a:spcPct val="0"/>
              </a:spcBef>
            </a:pPr>
            <a:r>
              <a:rPr lang="en-US" altLang="en-US" i="1" dirty="0"/>
              <a:t>K:</a:t>
            </a:r>
            <a:r>
              <a:rPr lang="en-US" altLang="en-US" i="1" baseline="0" dirty="0"/>
              <a:t> </a:t>
            </a:r>
            <a:r>
              <a:rPr lang="en-US" altLang="en-US" dirty="0"/>
              <a:t>the number of clusters you specify</a:t>
            </a:r>
          </a:p>
          <a:p>
            <a:pPr lvl="1" eaLnBrk="1" hangingPunct="1">
              <a:lnSpc>
                <a:spcPct val="90000"/>
              </a:lnSpc>
              <a:spcBef>
                <a:spcPct val="0"/>
              </a:spcBef>
            </a:pPr>
            <a:r>
              <a:rPr lang="en-US" altLang="en-US" dirty="0"/>
              <a:t>Davies–</a:t>
            </a:r>
            <a:r>
              <a:rPr lang="en-US" altLang="en-US" dirty="0" err="1"/>
              <a:t>Bouldin</a:t>
            </a:r>
            <a:r>
              <a:rPr lang="en-US" altLang="en-US" dirty="0"/>
              <a:t> Index:</a:t>
            </a:r>
            <a:r>
              <a:rPr lang="en-US" altLang="en-US" baseline="0" dirty="0"/>
              <a:t> </a:t>
            </a:r>
            <a:r>
              <a:rPr lang="en-US" altLang="en-US" u="sng" dirty="0"/>
              <a:t>avg. distance of cluster members to cluster center</a:t>
            </a:r>
            <a:r>
              <a:rPr lang="en-US" altLang="en-US" dirty="0"/>
              <a:t> avg. distance b/t centroids of different clusters</a:t>
            </a:r>
          </a:p>
          <a:p>
            <a:pPr lvl="1" eaLnBrk="1" hangingPunct="1">
              <a:lnSpc>
                <a:spcPct val="90000"/>
              </a:lnSpc>
              <a:spcBef>
                <a:spcPct val="0"/>
              </a:spcBef>
            </a:pPr>
            <a:r>
              <a:rPr lang="en-US" altLang="en-US" dirty="0"/>
              <a:t>Convergence Threshold: minimum amount of improvement needed to continue working on the problem</a:t>
            </a:r>
          </a:p>
          <a:p>
            <a:pPr lvl="1" eaLnBrk="1" hangingPunct="1">
              <a:lnSpc>
                <a:spcPct val="90000"/>
              </a:lnSpc>
              <a:spcBef>
                <a:spcPct val="0"/>
              </a:spcBef>
            </a:pPr>
            <a:r>
              <a:rPr lang="en-US" altLang="en-US" dirty="0"/>
              <a:t>Max Iterations: stopping point to save computing resources</a:t>
            </a:r>
          </a:p>
          <a:p>
            <a:endParaRPr lang="en-US" dirty="0"/>
          </a:p>
        </p:txBody>
      </p:sp>
      <p:sp>
        <p:nvSpPr>
          <p:cNvPr id="4" name="Slide Number Placeholder 3"/>
          <p:cNvSpPr>
            <a:spLocks noGrp="1"/>
          </p:cNvSpPr>
          <p:nvPr>
            <p:ph type="sldNum" sz="quarter" idx="10"/>
          </p:nvPr>
        </p:nvSpPr>
        <p:spPr/>
        <p:txBody>
          <a:bodyPr/>
          <a:lstStyle/>
          <a:p>
            <a:fld id="{E6100F9E-8907-4AC2-9C8F-2F93E4B0B31B}" type="slidenum">
              <a:rPr lang="en-US" smtClean="0"/>
              <a:t>33</a:t>
            </a:fld>
            <a:endParaRPr lang="en-US"/>
          </a:p>
        </p:txBody>
      </p:sp>
    </p:spTree>
    <p:extLst>
      <p:ext uri="{BB962C8B-B14F-4D97-AF65-F5344CB8AC3E}">
        <p14:creationId xmlns:p14="http://schemas.microsoft.com/office/powerpoint/2010/main" val="4093546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spcBef>
                <a:spcPct val="0"/>
              </a:spcBef>
            </a:pPr>
            <a:r>
              <a:rPr lang="en-US" altLang="en-US" dirty="0"/>
              <a:t>Data Type</a:t>
            </a:r>
          </a:p>
          <a:p>
            <a:pPr lvl="1" eaLnBrk="1" hangingPunct="1">
              <a:lnSpc>
                <a:spcPct val="90000"/>
              </a:lnSpc>
              <a:spcBef>
                <a:spcPct val="0"/>
              </a:spcBef>
            </a:pPr>
            <a:r>
              <a:rPr lang="en-US" altLang="en-US" dirty="0"/>
              <a:t>Numeric</a:t>
            </a:r>
          </a:p>
          <a:p>
            <a:pPr lvl="1" eaLnBrk="1" hangingPunct="1">
              <a:lnSpc>
                <a:spcPct val="90000"/>
              </a:lnSpc>
              <a:spcBef>
                <a:spcPct val="0"/>
              </a:spcBef>
            </a:pPr>
            <a:endParaRPr lang="en-US" altLang="en-US" dirty="0"/>
          </a:p>
          <a:p>
            <a:pPr eaLnBrk="1" hangingPunct="1">
              <a:lnSpc>
                <a:spcPct val="90000"/>
              </a:lnSpc>
              <a:spcBef>
                <a:spcPct val="0"/>
              </a:spcBef>
            </a:pPr>
            <a:r>
              <a:rPr lang="en-US" altLang="en-US" dirty="0"/>
              <a:t>Popular Technique</a:t>
            </a:r>
          </a:p>
          <a:p>
            <a:pPr lvl="1" eaLnBrk="1" hangingPunct="1">
              <a:lnSpc>
                <a:spcPct val="90000"/>
              </a:lnSpc>
              <a:spcBef>
                <a:spcPct val="0"/>
              </a:spcBef>
            </a:pPr>
            <a:r>
              <a:rPr lang="en-US" altLang="en-US" dirty="0"/>
              <a:t>K-Means</a:t>
            </a:r>
          </a:p>
          <a:p>
            <a:endParaRPr lang="en-US" dirty="0"/>
          </a:p>
          <a:p>
            <a:endParaRPr lang="en-US" dirty="0"/>
          </a:p>
        </p:txBody>
      </p:sp>
      <p:sp>
        <p:nvSpPr>
          <p:cNvPr id="4" name="Slide Number Placeholder 3"/>
          <p:cNvSpPr>
            <a:spLocks noGrp="1"/>
          </p:cNvSpPr>
          <p:nvPr>
            <p:ph type="sldNum" sz="quarter" idx="10"/>
          </p:nvPr>
        </p:nvSpPr>
        <p:spPr/>
        <p:txBody>
          <a:bodyPr/>
          <a:lstStyle/>
          <a:p>
            <a:fld id="{E6100F9E-8907-4AC2-9C8F-2F93E4B0B31B}" type="slidenum">
              <a:rPr lang="en-US" smtClean="0"/>
              <a:t>34</a:t>
            </a:fld>
            <a:endParaRPr lang="en-US"/>
          </a:p>
        </p:txBody>
      </p:sp>
    </p:spTree>
    <p:extLst>
      <p:ext uri="{BB962C8B-B14F-4D97-AF65-F5344CB8AC3E}">
        <p14:creationId xmlns:p14="http://schemas.microsoft.com/office/powerpoint/2010/main" val="2620447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spcBef>
                <a:spcPct val="0"/>
              </a:spcBef>
            </a:pPr>
            <a:r>
              <a:rPr lang="en-US" altLang="en-US" dirty="0"/>
              <a:t>Data Type</a:t>
            </a:r>
          </a:p>
          <a:p>
            <a:pPr lvl="1" eaLnBrk="1" hangingPunct="1">
              <a:lnSpc>
                <a:spcPct val="90000"/>
              </a:lnSpc>
              <a:spcBef>
                <a:spcPct val="0"/>
              </a:spcBef>
            </a:pPr>
            <a:r>
              <a:rPr lang="en-US" altLang="en-US" dirty="0"/>
              <a:t>Numeric</a:t>
            </a:r>
          </a:p>
          <a:p>
            <a:pPr lvl="1" eaLnBrk="1" hangingPunct="1">
              <a:lnSpc>
                <a:spcPct val="90000"/>
              </a:lnSpc>
              <a:spcBef>
                <a:spcPct val="0"/>
              </a:spcBef>
            </a:pPr>
            <a:endParaRPr lang="en-US" altLang="en-US" dirty="0"/>
          </a:p>
          <a:p>
            <a:pPr eaLnBrk="1" hangingPunct="1">
              <a:lnSpc>
                <a:spcPct val="90000"/>
              </a:lnSpc>
              <a:spcBef>
                <a:spcPct val="0"/>
              </a:spcBef>
            </a:pPr>
            <a:r>
              <a:rPr lang="en-US" altLang="en-US" dirty="0"/>
              <a:t>Popular Technique</a:t>
            </a:r>
          </a:p>
          <a:p>
            <a:pPr lvl="1" eaLnBrk="1" hangingPunct="1">
              <a:lnSpc>
                <a:spcPct val="90000"/>
              </a:lnSpc>
              <a:spcBef>
                <a:spcPct val="0"/>
              </a:spcBef>
            </a:pPr>
            <a:r>
              <a:rPr lang="en-US" altLang="en-US" dirty="0"/>
              <a:t>K-Means</a:t>
            </a:r>
          </a:p>
          <a:p>
            <a:endParaRPr lang="en-US" dirty="0"/>
          </a:p>
          <a:p>
            <a:endParaRPr lang="en-US" dirty="0"/>
          </a:p>
        </p:txBody>
      </p:sp>
      <p:sp>
        <p:nvSpPr>
          <p:cNvPr id="4" name="Slide Number Placeholder 3"/>
          <p:cNvSpPr>
            <a:spLocks noGrp="1"/>
          </p:cNvSpPr>
          <p:nvPr>
            <p:ph type="sldNum" sz="quarter" idx="10"/>
          </p:nvPr>
        </p:nvSpPr>
        <p:spPr/>
        <p:txBody>
          <a:bodyPr/>
          <a:lstStyle/>
          <a:p>
            <a:fld id="{E6100F9E-8907-4AC2-9C8F-2F93E4B0B31B}" type="slidenum">
              <a:rPr lang="en-US" smtClean="0"/>
              <a:t>35</a:t>
            </a:fld>
            <a:endParaRPr lang="en-US"/>
          </a:p>
        </p:txBody>
      </p:sp>
    </p:spTree>
    <p:extLst>
      <p:ext uri="{BB962C8B-B14F-4D97-AF65-F5344CB8AC3E}">
        <p14:creationId xmlns:p14="http://schemas.microsoft.com/office/powerpoint/2010/main" val="3253783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types of clustering method</a:t>
            </a:r>
          </a:p>
          <a:p>
            <a:r>
              <a:rPr lang="en-US" dirty="0"/>
              <a:t>Choice depends on computational overhead and complexity of problem “space”</a:t>
            </a:r>
          </a:p>
        </p:txBody>
      </p:sp>
      <p:sp>
        <p:nvSpPr>
          <p:cNvPr id="4" name="Slide Number Placeholder 3"/>
          <p:cNvSpPr>
            <a:spLocks noGrp="1"/>
          </p:cNvSpPr>
          <p:nvPr>
            <p:ph type="sldNum" sz="quarter" idx="5"/>
          </p:nvPr>
        </p:nvSpPr>
        <p:spPr/>
        <p:txBody>
          <a:bodyPr/>
          <a:lstStyle/>
          <a:p>
            <a:fld id="{E6100F9E-8907-4AC2-9C8F-2F93E4B0B31B}" type="slidenum">
              <a:rPr lang="en-US" smtClean="0"/>
              <a:t>36</a:t>
            </a:fld>
            <a:endParaRPr lang="en-US"/>
          </a:p>
        </p:txBody>
      </p:sp>
    </p:spTree>
    <p:extLst>
      <p:ext uri="{BB962C8B-B14F-4D97-AF65-F5344CB8AC3E}">
        <p14:creationId xmlns:p14="http://schemas.microsoft.com/office/powerpoint/2010/main" val="935113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Fuzzy clustering: Instead of a definite association, this method assigns probabilities to an instance with respect to all clusters. Any instance will belong to all clusters, with different probabilities.</a:t>
            </a:r>
          </a:p>
          <a:p>
            <a:r>
              <a:rPr lang="en-US" dirty="0"/>
              <a:t>Centroid based: </a:t>
            </a:r>
            <a:r>
              <a:rPr lang="en-US" dirty="0" err="1"/>
              <a:t>kmeans</a:t>
            </a:r>
            <a:r>
              <a:rPr lang="en-US" dirty="0"/>
              <a:t>, k-</a:t>
            </a:r>
            <a:r>
              <a:rPr lang="en-US" dirty="0" err="1"/>
              <a:t>medioids</a:t>
            </a:r>
            <a:r>
              <a:rPr lang="en-US" dirty="0"/>
              <a:t>. Each customer cluster will have a central protype customer.</a:t>
            </a:r>
          </a:p>
          <a:p>
            <a:r>
              <a:rPr lang="en-US" dirty="0"/>
              <a:t>Density based: Dense regions where data points are concentrated separate by a </a:t>
            </a:r>
            <a:r>
              <a:rPr lang="en-US" dirty="0" err="1"/>
              <a:t>lowe</a:t>
            </a:r>
            <a:r>
              <a:rPr lang="en-US" dirty="0"/>
              <a:t> density region is </a:t>
            </a:r>
            <a:r>
              <a:rPr lang="en-US" dirty="0" err="1"/>
              <a:t>categoriezed</a:t>
            </a:r>
            <a:r>
              <a:rPr lang="en-US" dirty="0"/>
              <a:t> as a cluster. Low density region is just treated as noise. In this way, some data points may not be assigned to any cluster at all.</a:t>
            </a:r>
          </a:p>
          <a:p>
            <a:r>
              <a:rPr lang="en-US" dirty="0"/>
              <a:t>Hierarchical: Every point is a cluster, and will keep merging with neighboring clusters until one </a:t>
            </a:r>
            <a:r>
              <a:rPr lang="en-US" dirty="0" err="1"/>
              <a:t>gaint</a:t>
            </a:r>
            <a:r>
              <a:rPr lang="en-US" dirty="0"/>
              <a:t> cluster: agglomerative (opposite of this is divisive).</a:t>
            </a:r>
          </a:p>
          <a:p>
            <a:r>
              <a:rPr lang="en-US" dirty="0"/>
              <a:t>Model-based (not shown in the above): here the data points are assumed to belong to some distribution (gaussian, </a:t>
            </a:r>
            <a:r>
              <a:rPr lang="en-US" dirty="0" err="1"/>
              <a:t>poisson</a:t>
            </a:r>
            <a:r>
              <a:rPr lang="en-US" dirty="0"/>
              <a:t>) – each distribution which models a group of data points is a cluster. </a:t>
            </a:r>
            <a:r>
              <a:rPr lang="en-US" dirty="0" err="1"/>
              <a:t>Paramters</a:t>
            </a:r>
            <a:r>
              <a:rPr lang="en-US" dirty="0"/>
              <a:t> for each distribution are optimized to fit a group of data points. </a:t>
            </a:r>
            <a:r>
              <a:rPr lang="en-US" dirty="0" err="1"/>
              <a:t>Mixuture</a:t>
            </a:r>
            <a:r>
              <a:rPr lang="en-US" dirty="0"/>
              <a:t> of gaussians – is one such technique.</a:t>
            </a:r>
          </a:p>
          <a:p>
            <a:endParaRPr lang="en-US" dirty="0"/>
          </a:p>
        </p:txBody>
      </p:sp>
      <p:sp>
        <p:nvSpPr>
          <p:cNvPr id="4" name="Slide Number Placeholder 3"/>
          <p:cNvSpPr>
            <a:spLocks noGrp="1"/>
          </p:cNvSpPr>
          <p:nvPr>
            <p:ph type="sldNum" sz="quarter" idx="5"/>
          </p:nvPr>
        </p:nvSpPr>
        <p:spPr/>
        <p:txBody>
          <a:bodyPr/>
          <a:lstStyle/>
          <a:p>
            <a:fld id="{E6100F9E-8907-4AC2-9C8F-2F93E4B0B31B}" type="slidenum">
              <a:rPr lang="en-US" smtClean="0"/>
              <a:t>37</a:t>
            </a:fld>
            <a:endParaRPr lang="en-US"/>
          </a:p>
        </p:txBody>
      </p:sp>
    </p:spTree>
    <p:extLst>
      <p:ext uri="{BB962C8B-B14F-4D97-AF65-F5344CB8AC3E}">
        <p14:creationId xmlns:p14="http://schemas.microsoft.com/office/powerpoint/2010/main" val="908398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0B224E-7E9D-4BDD-AB6D-E1E84C1B4CFF}" type="slidenum">
              <a:rPr lang="en-US" smtClean="0"/>
              <a:t>5</a:t>
            </a:fld>
            <a:endParaRPr lang="en-US"/>
          </a:p>
        </p:txBody>
      </p:sp>
    </p:spTree>
    <p:extLst>
      <p:ext uri="{BB962C8B-B14F-4D97-AF65-F5344CB8AC3E}">
        <p14:creationId xmlns:p14="http://schemas.microsoft.com/office/powerpoint/2010/main" val="297938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Nearest measure is typically Euclidean distance. Other methods like Manhattan  measure and Jaccard coefficient are also used.</a:t>
            </a:r>
          </a:p>
          <a:p>
            <a:r>
              <a:rPr lang="en-US" dirty="0"/>
              <a:t>Disadvantages: 1) Problem with k-means is it finds the local optimum but not global because centroids are initialized randomly. For a particular random initiation, it may or may not find the global best solution. One solution is to do multiple random initiations and choose the initiation with the best performance criterion.</a:t>
            </a:r>
          </a:p>
          <a:p>
            <a:r>
              <a:rPr lang="en-US" dirty="0"/>
              <a:t>2) Empty clusters (doesn’t exist for k-medoids) : current Sklearn implementation overcomes this, by assigning the centroid of the empty cluster to the farthest sample point.</a:t>
            </a:r>
          </a:p>
          <a:p>
            <a:r>
              <a:rPr lang="en-US" dirty="0"/>
              <a:t>3) Need to specify number of clusters. </a:t>
            </a:r>
          </a:p>
          <a:p>
            <a:r>
              <a:rPr lang="en-US" dirty="0"/>
              <a:t>4) Presence of outliers, clusters of all shapes… since centroid </a:t>
            </a:r>
            <a:r>
              <a:rPr lang="en-US" dirty="0" err="1"/>
              <a:t>protoypte</a:t>
            </a:r>
            <a:r>
              <a:rPr lang="en-US" dirty="0"/>
              <a:t> is used, k-means tends to find global clusters in the data set.</a:t>
            </a:r>
          </a:p>
          <a:p>
            <a:endParaRPr lang="en-US" dirty="0"/>
          </a:p>
          <a:p>
            <a:r>
              <a:rPr lang="en-US" dirty="0"/>
              <a:t>Evaluation criterion is SSE = Sum of squares errors within a cluster and or average sum of squares error for all the clusters.</a:t>
            </a:r>
          </a:p>
          <a:p>
            <a:r>
              <a:rPr lang="en-US" dirty="0"/>
              <a:t>Davies-Bouldin Index: takes care of both within cluster SSE, and also separation between clusters. </a:t>
            </a:r>
          </a:p>
          <a:p>
            <a:r>
              <a:rPr lang="en-US" dirty="0"/>
              <a:t>= ratio of Within cluster SSE/(Separation between clusters. The lower the index the better clustering.</a:t>
            </a:r>
          </a:p>
        </p:txBody>
      </p:sp>
      <p:sp>
        <p:nvSpPr>
          <p:cNvPr id="4" name="Slide Number Placeholder 3"/>
          <p:cNvSpPr>
            <a:spLocks noGrp="1"/>
          </p:cNvSpPr>
          <p:nvPr>
            <p:ph type="sldNum" sz="quarter" idx="5"/>
          </p:nvPr>
        </p:nvSpPr>
        <p:spPr/>
        <p:txBody>
          <a:bodyPr/>
          <a:lstStyle/>
          <a:p>
            <a:fld id="{E6100F9E-8907-4AC2-9C8F-2F93E4B0B31B}" type="slidenum">
              <a:rPr lang="en-US" smtClean="0"/>
              <a:t>40</a:t>
            </a:fld>
            <a:endParaRPr lang="en-US"/>
          </a:p>
        </p:txBody>
      </p:sp>
    </p:spTree>
    <p:extLst>
      <p:ext uri="{BB962C8B-B14F-4D97-AF65-F5344CB8AC3E}">
        <p14:creationId xmlns:p14="http://schemas.microsoft.com/office/powerpoint/2010/main" val="2758572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(DBSCAN) is a data clustering algorithm proposed by Martin Ester, Hans-Peter </a:t>
            </a:r>
            <a:r>
              <a:rPr lang="en-US" dirty="0" err="1"/>
              <a:t>Kriegel</a:t>
            </a:r>
            <a:r>
              <a:rPr lang="en-US" dirty="0"/>
              <a:t>, </a:t>
            </a:r>
            <a:r>
              <a:rPr lang="en-US" dirty="0" err="1"/>
              <a:t>Jörg</a:t>
            </a:r>
            <a:r>
              <a:rPr lang="en-US" dirty="0"/>
              <a:t> Sander and </a:t>
            </a:r>
            <a:r>
              <a:rPr lang="en-US" dirty="0" err="1"/>
              <a:t>Xiaowei</a:t>
            </a:r>
            <a:r>
              <a:rPr lang="en-US" dirty="0"/>
              <a:t> Xu in 1996. It is a density-based clustering algorithm: given a set of points in some space, it groups together points that are closely packed together (points with many nearby neighbors), marking as outliers points that lie alone in low-density regions (whose nearest neighbors are too far away). DBSCAN is one of the most common clustering algorithms and also most cited in scientific literature.</a:t>
            </a:r>
          </a:p>
          <a:p>
            <a:endParaRPr lang="en-US" dirty="0"/>
          </a:p>
          <a:p>
            <a:r>
              <a:rPr lang="en-US" dirty="0"/>
              <a:t>The DBSCAN algorithm can be abstracted into the following steps:</a:t>
            </a:r>
          </a:p>
          <a:p>
            <a:r>
              <a:rPr lang="en-US" dirty="0"/>
              <a:t>    Find the ε (eps) neighbors of every point, and identify the core points with more than </a:t>
            </a:r>
            <a:r>
              <a:rPr lang="en-US" dirty="0" err="1"/>
              <a:t>minPts</a:t>
            </a:r>
            <a:r>
              <a:rPr lang="en-US" dirty="0"/>
              <a:t> neighbors.</a:t>
            </a:r>
          </a:p>
          <a:p>
            <a:r>
              <a:rPr lang="en-US" dirty="0"/>
              <a:t>    Find the connected components of core points on the neighbor graph, ignoring all non-core points.</a:t>
            </a:r>
          </a:p>
          <a:p>
            <a:r>
              <a:rPr lang="en-US" dirty="0"/>
              <a:t>    Assign each non-core point to a nearby cluster if the cluster is an ε (eps) neighbor, otherwise assign it to noise.</a:t>
            </a:r>
          </a:p>
          <a:p>
            <a:endParaRPr lang="en-US" dirty="0"/>
          </a:p>
          <a:p>
            <a:r>
              <a:rPr lang="en-US" dirty="0"/>
              <a:t>The advantages of DBSCAN are:</a:t>
            </a:r>
          </a:p>
          <a:p>
            <a:r>
              <a:rPr lang="en-US" dirty="0"/>
              <a:t>    DBSCAN does not require one to specify the number of clusters in the data a priori, as opposed to k-means.</a:t>
            </a:r>
          </a:p>
          <a:p>
            <a:r>
              <a:rPr lang="en-US" dirty="0"/>
              <a:t>    DBSCAN can find arbitrarily shaped clusters. It can even find a cluster completely surrounded by (but not connected to) a different cluster. Due to the </a:t>
            </a:r>
            <a:r>
              <a:rPr lang="en-US" dirty="0" err="1"/>
              <a:t>MinPts</a:t>
            </a:r>
            <a:r>
              <a:rPr lang="en-US" dirty="0"/>
              <a:t> parameter, the so-called single-link effect (different clusters being connected by a thin line of points) is reduced.</a:t>
            </a:r>
          </a:p>
          <a:p>
            <a:r>
              <a:rPr lang="en-US" dirty="0"/>
              <a:t>    DBSCAN has a notion of noise, and is robust to outliers.</a:t>
            </a:r>
          </a:p>
          <a:p>
            <a:r>
              <a:rPr lang="en-US" dirty="0"/>
              <a:t>    DBSCAN requires just two parameters and is mostly insensitive to the ordering of the points in the database. (However, points sitting on the edge of two different clusters might swap cluster membership if the ordering of the points is changed, and the cluster assignment is unique only up to isomorphism.)</a:t>
            </a:r>
          </a:p>
          <a:p>
            <a:r>
              <a:rPr lang="en-US" dirty="0"/>
              <a:t>    DBSCAN is designed for use with databases that can accelerate region queries, e.g. using an R* tree.</a:t>
            </a:r>
          </a:p>
          <a:p>
            <a:r>
              <a:rPr lang="en-US" dirty="0"/>
              <a:t>    The parameters </a:t>
            </a:r>
            <a:r>
              <a:rPr lang="en-US" dirty="0" err="1"/>
              <a:t>minPts</a:t>
            </a:r>
            <a:r>
              <a:rPr lang="en-US" dirty="0"/>
              <a:t> and ε can be set by a domain expert, if the data are well understood.</a:t>
            </a:r>
          </a:p>
          <a:p>
            <a:endParaRPr lang="en-US" dirty="0"/>
          </a:p>
        </p:txBody>
      </p:sp>
      <p:sp>
        <p:nvSpPr>
          <p:cNvPr id="4" name="Slide Number Placeholder 3"/>
          <p:cNvSpPr>
            <a:spLocks noGrp="1"/>
          </p:cNvSpPr>
          <p:nvPr>
            <p:ph type="sldNum" sz="quarter" idx="10"/>
          </p:nvPr>
        </p:nvSpPr>
        <p:spPr/>
        <p:txBody>
          <a:bodyPr/>
          <a:lstStyle/>
          <a:p>
            <a:fld id="{E6100F9E-8907-4AC2-9C8F-2F93E4B0B31B}" type="slidenum">
              <a:rPr lang="en-US" smtClean="0"/>
              <a:t>42</a:t>
            </a:fld>
            <a:endParaRPr lang="en-US"/>
          </a:p>
        </p:txBody>
      </p:sp>
    </p:spTree>
    <p:extLst>
      <p:ext uri="{BB962C8B-B14F-4D97-AF65-F5344CB8AC3E}">
        <p14:creationId xmlns:p14="http://schemas.microsoft.com/office/powerpoint/2010/main" val="2385435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z1 is for each of the different choices of hyperplane. </a:t>
            </a:r>
          </a:p>
        </p:txBody>
      </p:sp>
      <p:sp>
        <p:nvSpPr>
          <p:cNvPr id="4" name="Slide Number Placeholder 3"/>
          <p:cNvSpPr>
            <a:spLocks noGrp="1"/>
          </p:cNvSpPr>
          <p:nvPr>
            <p:ph type="sldNum" sz="quarter" idx="5"/>
          </p:nvPr>
        </p:nvSpPr>
        <p:spPr/>
        <p:txBody>
          <a:bodyPr/>
          <a:lstStyle/>
          <a:p>
            <a:fld id="{E6100F9E-8907-4AC2-9C8F-2F93E4B0B31B}" type="slidenum">
              <a:rPr lang="en-US" smtClean="0"/>
              <a:t>50</a:t>
            </a:fld>
            <a:endParaRPr lang="en-US"/>
          </a:p>
        </p:txBody>
      </p:sp>
    </p:spTree>
    <p:extLst>
      <p:ext uri="{BB962C8B-B14F-4D97-AF65-F5344CB8AC3E}">
        <p14:creationId xmlns:p14="http://schemas.microsoft.com/office/powerpoint/2010/main" val="1908772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Kernel PCA similar to </a:t>
            </a:r>
          </a:p>
        </p:txBody>
      </p:sp>
      <p:sp>
        <p:nvSpPr>
          <p:cNvPr id="4" name="Slide Number Placeholder 3"/>
          <p:cNvSpPr>
            <a:spLocks noGrp="1"/>
          </p:cNvSpPr>
          <p:nvPr>
            <p:ph type="sldNum" sz="quarter" idx="5"/>
          </p:nvPr>
        </p:nvSpPr>
        <p:spPr/>
        <p:txBody>
          <a:bodyPr/>
          <a:lstStyle/>
          <a:p>
            <a:fld id="{E6100F9E-8907-4AC2-9C8F-2F93E4B0B31B}" type="slidenum">
              <a:rPr lang="en-US" smtClean="0"/>
              <a:t>52</a:t>
            </a:fld>
            <a:endParaRPr lang="en-US"/>
          </a:p>
        </p:txBody>
      </p:sp>
    </p:spTree>
    <p:extLst>
      <p:ext uri="{BB962C8B-B14F-4D97-AF65-F5344CB8AC3E}">
        <p14:creationId xmlns:p14="http://schemas.microsoft.com/office/powerpoint/2010/main" val="2873604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Market basket analysis. -  popular applications.</a:t>
            </a:r>
          </a:p>
        </p:txBody>
      </p:sp>
      <p:sp>
        <p:nvSpPr>
          <p:cNvPr id="4" name="Slide Number Placeholder 3"/>
          <p:cNvSpPr>
            <a:spLocks noGrp="1"/>
          </p:cNvSpPr>
          <p:nvPr>
            <p:ph type="sldNum" sz="quarter" idx="5"/>
          </p:nvPr>
        </p:nvSpPr>
        <p:spPr/>
        <p:txBody>
          <a:bodyPr/>
          <a:lstStyle/>
          <a:p>
            <a:fld id="{C20B224E-7E9D-4BDD-AB6D-E1E84C1B4CFF}" type="slidenum">
              <a:rPr lang="en-US" smtClean="0"/>
              <a:t>9</a:t>
            </a:fld>
            <a:endParaRPr lang="en-US"/>
          </a:p>
        </p:txBody>
      </p:sp>
    </p:spTree>
    <p:extLst>
      <p:ext uri="{BB962C8B-B14F-4D97-AF65-F5344CB8AC3E}">
        <p14:creationId xmlns:p14="http://schemas.microsoft.com/office/powerpoint/2010/main" val="4264330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Cross-</a:t>
            </a:r>
            <a:r>
              <a:rPr lang="en-US" dirty="0" err="1"/>
              <a:t>seeling</a:t>
            </a:r>
            <a:r>
              <a:rPr lang="en-US" dirty="0"/>
              <a:t>. Spurious relations: with millions of transactions, it is very common to find transactions with all kinds of possible and relationships. Nicotine patch and cigarettes, Curd and yogurt.</a:t>
            </a:r>
          </a:p>
          <a:p>
            <a:r>
              <a:rPr lang="en-US" dirty="0"/>
              <a:t>Businesses however need to careful by weighting the </a:t>
            </a:r>
            <a:r>
              <a:rPr lang="en-US" dirty="0" err="1"/>
              <a:t>benift</a:t>
            </a:r>
            <a:r>
              <a:rPr lang="en-US" dirty="0"/>
              <a:t> of suggesting an extremely relevant product against the risk of irritating customer who is already making a purchase</a:t>
            </a:r>
          </a:p>
          <a:p>
            <a:r>
              <a:rPr lang="en-US" dirty="0"/>
              <a:t>Determining a set of affinity products.  Affinity:  both product appear in the same transaction.  Necessity in same time frame by large number of customers..</a:t>
            </a:r>
          </a:p>
        </p:txBody>
      </p:sp>
      <p:sp>
        <p:nvSpPr>
          <p:cNvPr id="4" name="Slide Number Placeholder 3"/>
          <p:cNvSpPr>
            <a:spLocks noGrp="1"/>
          </p:cNvSpPr>
          <p:nvPr>
            <p:ph type="sldNum" sz="quarter" idx="10"/>
          </p:nvPr>
        </p:nvSpPr>
        <p:spPr/>
        <p:txBody>
          <a:bodyPr/>
          <a:lstStyle/>
          <a:p>
            <a:fld id="{E6100F9E-8907-4AC2-9C8F-2F93E4B0B31B}" type="slidenum">
              <a:rPr lang="en-US" smtClean="0"/>
              <a:t>10</a:t>
            </a:fld>
            <a:endParaRPr lang="en-US"/>
          </a:p>
        </p:txBody>
      </p:sp>
    </p:spTree>
    <p:extLst>
      <p:ext uri="{BB962C8B-B14F-4D97-AF65-F5344CB8AC3E}">
        <p14:creationId xmlns:p14="http://schemas.microsoft.com/office/powerpoint/2010/main" val="2480869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spcBef>
                <a:spcPct val="0"/>
              </a:spcBef>
            </a:pPr>
            <a:r>
              <a:rPr lang="en-US" altLang="en-US" dirty="0"/>
              <a:t>Data Types </a:t>
            </a:r>
          </a:p>
          <a:p>
            <a:pPr lvl="1" eaLnBrk="1" hangingPunct="1">
              <a:lnSpc>
                <a:spcPct val="90000"/>
              </a:lnSpc>
              <a:spcBef>
                <a:spcPct val="0"/>
              </a:spcBef>
            </a:pPr>
            <a:r>
              <a:rPr lang="en-US" altLang="en-US" dirty="0"/>
              <a:t>Categorical </a:t>
            </a:r>
          </a:p>
          <a:p>
            <a:pPr lvl="1" eaLnBrk="1" hangingPunct="1">
              <a:lnSpc>
                <a:spcPct val="90000"/>
              </a:lnSpc>
              <a:spcBef>
                <a:spcPct val="0"/>
              </a:spcBef>
            </a:pPr>
            <a:r>
              <a:rPr lang="en-US" altLang="en-US" dirty="0"/>
              <a:t>Nominal (numeric)</a:t>
            </a:r>
          </a:p>
          <a:p>
            <a:pPr lvl="1" eaLnBrk="1" hangingPunct="1">
              <a:lnSpc>
                <a:spcPct val="90000"/>
              </a:lnSpc>
              <a:spcBef>
                <a:spcPct val="0"/>
              </a:spcBef>
            </a:pPr>
            <a:endParaRPr lang="en-US" altLang="en-US" dirty="0"/>
          </a:p>
          <a:p>
            <a:pPr eaLnBrk="1" hangingPunct="1">
              <a:lnSpc>
                <a:spcPct val="90000"/>
              </a:lnSpc>
              <a:spcBef>
                <a:spcPct val="0"/>
              </a:spcBef>
            </a:pPr>
            <a:r>
              <a:rPr lang="en-US" altLang="en-US" dirty="0"/>
              <a:t>Popular Technique</a:t>
            </a:r>
          </a:p>
          <a:p>
            <a:pPr lvl="1" eaLnBrk="1" hangingPunct="1">
              <a:lnSpc>
                <a:spcPct val="90000"/>
              </a:lnSpc>
              <a:spcBef>
                <a:spcPct val="0"/>
              </a:spcBef>
            </a:pPr>
            <a:r>
              <a:rPr lang="en-US" altLang="en-US" dirty="0"/>
              <a:t>Bayesian Apriori</a:t>
            </a:r>
          </a:p>
          <a:p>
            <a:endParaRPr lang="en-US" dirty="0"/>
          </a:p>
        </p:txBody>
      </p:sp>
      <p:sp>
        <p:nvSpPr>
          <p:cNvPr id="4" name="Slide Number Placeholder 3"/>
          <p:cNvSpPr>
            <a:spLocks noGrp="1"/>
          </p:cNvSpPr>
          <p:nvPr>
            <p:ph type="sldNum" sz="quarter" idx="10"/>
          </p:nvPr>
        </p:nvSpPr>
        <p:spPr/>
        <p:txBody>
          <a:bodyPr/>
          <a:lstStyle/>
          <a:p>
            <a:fld id="{E6100F9E-8907-4AC2-9C8F-2F93E4B0B31B}" type="slidenum">
              <a:rPr lang="en-US" smtClean="0"/>
              <a:t>11</a:t>
            </a:fld>
            <a:endParaRPr lang="en-US"/>
          </a:p>
        </p:txBody>
      </p:sp>
    </p:spTree>
    <p:extLst>
      <p:ext uri="{BB962C8B-B14F-4D97-AF65-F5344CB8AC3E}">
        <p14:creationId xmlns:p14="http://schemas.microsoft.com/office/powerpoint/2010/main" val="1312656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br>
              <a:rPr lang="en-US" dirty="0"/>
            </a:br>
            <a:r>
              <a:rPr lang="en-US" sz="2200" b="1" spc="9" dirty="0">
                <a:latin typeface="Helvetica" panose="020B0604020202020204" pitchFamily="34" charset="0"/>
                <a:cs typeface="Helvetica" panose="020B0604020202020204" pitchFamily="34" charset="0"/>
              </a:rPr>
              <a:t>Support:</a:t>
            </a:r>
          </a:p>
          <a:p>
            <a:r>
              <a:rPr lang="en-US" sz="2000" spc="4" dirty="0">
                <a:latin typeface="Helvetica" panose="020B0604020202020204" pitchFamily="34" charset="0"/>
                <a:cs typeface="Helvetica" panose="020B0604020202020204" pitchFamily="34" charset="0"/>
              </a:rPr>
              <a:t>The </a:t>
            </a:r>
            <a:r>
              <a:rPr lang="en-US" sz="2000" spc="26" dirty="0">
                <a:latin typeface="Helvetica" panose="020B0604020202020204" pitchFamily="34" charset="0"/>
                <a:cs typeface="Helvetica" panose="020B0604020202020204" pitchFamily="34" charset="0"/>
              </a:rPr>
              <a:t>percentage</a:t>
            </a:r>
            <a:r>
              <a:rPr lang="en-US" sz="2000" spc="-57" dirty="0">
                <a:latin typeface="Helvetica" panose="020B0604020202020204" pitchFamily="34" charset="0"/>
                <a:cs typeface="Helvetica" panose="020B0604020202020204" pitchFamily="34" charset="0"/>
              </a:rPr>
              <a:t> </a:t>
            </a:r>
            <a:r>
              <a:rPr lang="en-US" sz="2000" dirty="0">
                <a:latin typeface="Helvetica" panose="020B0604020202020204" pitchFamily="34" charset="0"/>
                <a:cs typeface="Helvetica" panose="020B0604020202020204" pitchFamily="34" charset="0"/>
              </a:rPr>
              <a:t>of </a:t>
            </a:r>
            <a:r>
              <a:rPr lang="en-US" sz="2000" spc="18" dirty="0">
                <a:latin typeface="Helvetica" panose="020B0604020202020204" pitchFamily="34" charset="0"/>
                <a:cs typeface="Helvetica" panose="020B0604020202020204" pitchFamily="34" charset="0"/>
              </a:rPr>
              <a:t>records </a:t>
            </a:r>
            <a:r>
              <a:rPr lang="en-US" sz="2000" spc="22" dirty="0">
                <a:latin typeface="Helvetica" panose="020B0604020202020204" pitchFamily="34" charset="0"/>
                <a:cs typeface="Helvetica" panose="020B0604020202020204" pitchFamily="34" charset="0"/>
              </a:rPr>
              <a:t>in which both A &amp; B appear</a:t>
            </a:r>
          </a:p>
          <a:p>
            <a:r>
              <a:rPr lang="en-US" sz="2000" spc="22" dirty="0">
                <a:latin typeface="Helvetica" panose="020B0604020202020204" pitchFamily="34" charset="0"/>
                <a:cs typeface="Helvetica" panose="020B0604020202020204" pitchFamily="34" charset="0"/>
              </a:rPr>
              <a:t>(# of </a:t>
            </a:r>
            <a:r>
              <a:rPr lang="en-US" sz="2000" spc="4" dirty="0">
                <a:latin typeface="Helvetica" panose="020B0604020202020204" pitchFamily="34" charset="0"/>
                <a:cs typeface="Helvetica" panose="020B0604020202020204" pitchFamily="34" charset="0"/>
              </a:rPr>
              <a:t>records containing A &amp; B ) / (Total # of Records)</a:t>
            </a:r>
          </a:p>
          <a:p>
            <a:r>
              <a:rPr lang="en-US" sz="2000" spc="4" dirty="0">
                <a:latin typeface="Helvetica" panose="020B0604020202020204" pitchFamily="34" charset="0"/>
                <a:cs typeface="Helvetica" panose="020B0604020202020204" pitchFamily="34" charset="0"/>
              </a:rPr>
              <a:t>Measures the relevance of a rule</a:t>
            </a:r>
          </a:p>
          <a:p>
            <a:r>
              <a:rPr lang="en-US" sz="2000" dirty="0">
                <a:latin typeface="Helvetica" panose="020B0604020202020204" pitchFamily="34" charset="0"/>
                <a:cs typeface="Helvetica" panose="020B0604020202020204" pitchFamily="34" charset="0"/>
              </a:rPr>
              <a:t>“Do these things co-occur enough for me to care?”</a:t>
            </a:r>
            <a:endParaRPr lang="en-US" sz="2000" spc="9" dirty="0">
              <a:latin typeface="Helvetica" panose="020B0604020202020204" pitchFamily="34" charset="0"/>
              <a:cs typeface="Helvetica" panose="020B0604020202020204" pitchFamily="34" charset="0"/>
            </a:endParaRPr>
          </a:p>
          <a:p>
            <a:pPr lvl="1"/>
            <a:endParaRPr lang="en-US" sz="2000" spc="9" dirty="0">
              <a:latin typeface="Helvetica" panose="020B0604020202020204" pitchFamily="34" charset="0"/>
              <a:cs typeface="Helvetica" panose="020B0604020202020204" pitchFamily="34" charset="0"/>
            </a:endParaRPr>
          </a:p>
          <a:p>
            <a:pPr marL="0" indent="0">
              <a:buNone/>
            </a:pPr>
            <a:r>
              <a:rPr lang="en-US" sz="2200" b="1" spc="9" dirty="0">
                <a:latin typeface="Helvetica" panose="020B0604020202020204" pitchFamily="34" charset="0"/>
                <a:cs typeface="Helvetica" panose="020B0604020202020204" pitchFamily="34" charset="0"/>
              </a:rPr>
              <a:t>Confidence:</a:t>
            </a:r>
          </a:p>
          <a:p>
            <a:r>
              <a:rPr lang="en-US" sz="2000" spc="9" dirty="0">
                <a:latin typeface="Helvetica" panose="020B0604020202020204" pitchFamily="34" charset="0"/>
                <a:cs typeface="Helvetica" panose="020B0604020202020204" pitchFamily="34" charset="0"/>
              </a:rPr>
              <a:t>The percentage of A records that contain B.</a:t>
            </a:r>
          </a:p>
          <a:p>
            <a:r>
              <a:rPr lang="en-US" sz="2000" spc="9" dirty="0">
                <a:latin typeface="Helvetica" panose="020B0604020202020204" pitchFamily="34" charset="0"/>
                <a:cs typeface="Helvetica" panose="020B0604020202020204" pitchFamily="34" charset="0"/>
              </a:rPr>
              <a:t>(# of A records containing B) / (Total # of A records)</a:t>
            </a:r>
          </a:p>
          <a:p>
            <a:r>
              <a:rPr lang="en-US" sz="2000" spc="9" dirty="0">
                <a:latin typeface="Helvetica" panose="020B0604020202020204" pitchFamily="34" charset="0"/>
                <a:cs typeface="Helvetica" panose="020B0604020202020204" pitchFamily="34" charset="0"/>
              </a:rPr>
              <a:t>Measures the reliability of a rule</a:t>
            </a:r>
          </a:p>
          <a:p>
            <a:r>
              <a:rPr lang="en-US" sz="2000" spc="9" dirty="0">
                <a:latin typeface="Helvetica" panose="020B0604020202020204" pitchFamily="34" charset="0"/>
                <a:cs typeface="Helvetica" panose="020B0604020202020204" pitchFamily="34" charset="0"/>
              </a:rPr>
              <a:t>“Does A give me actionable information about B?”</a:t>
            </a:r>
          </a:p>
          <a:p>
            <a:endParaRPr lang="en-US" dirty="0"/>
          </a:p>
        </p:txBody>
      </p:sp>
      <p:sp>
        <p:nvSpPr>
          <p:cNvPr id="4" name="Slide Number Placeholder 3"/>
          <p:cNvSpPr>
            <a:spLocks noGrp="1"/>
          </p:cNvSpPr>
          <p:nvPr>
            <p:ph type="sldNum" sz="quarter" idx="5"/>
          </p:nvPr>
        </p:nvSpPr>
        <p:spPr/>
        <p:txBody>
          <a:bodyPr/>
          <a:lstStyle/>
          <a:p>
            <a:fld id="{C20B224E-7E9D-4BDD-AB6D-E1E84C1B4CFF}" type="slidenum">
              <a:rPr lang="en-US" smtClean="0"/>
              <a:t>13</a:t>
            </a:fld>
            <a:endParaRPr lang="en-US"/>
          </a:p>
        </p:txBody>
      </p:sp>
    </p:spTree>
    <p:extLst>
      <p:ext uri="{BB962C8B-B14F-4D97-AF65-F5344CB8AC3E}">
        <p14:creationId xmlns:p14="http://schemas.microsoft.com/office/powerpoint/2010/main" val="2612076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100F9E-8907-4AC2-9C8F-2F93E4B0B31B}" type="slidenum">
              <a:rPr lang="en-US" smtClean="0"/>
              <a:t>14</a:t>
            </a:fld>
            <a:endParaRPr lang="en-US"/>
          </a:p>
        </p:txBody>
      </p:sp>
    </p:spTree>
    <p:extLst>
      <p:ext uri="{BB962C8B-B14F-4D97-AF65-F5344CB8AC3E}">
        <p14:creationId xmlns:p14="http://schemas.microsoft.com/office/powerpoint/2010/main" val="1615444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sz="1200" dirty="0"/>
          </a:p>
          <a:p>
            <a:endParaRPr lang="en-US" dirty="0"/>
          </a:p>
        </p:txBody>
      </p:sp>
      <p:sp>
        <p:nvSpPr>
          <p:cNvPr id="4" name="Slide Number Placeholder 3"/>
          <p:cNvSpPr>
            <a:spLocks noGrp="1"/>
          </p:cNvSpPr>
          <p:nvPr>
            <p:ph type="sldNum" sz="quarter" idx="5"/>
          </p:nvPr>
        </p:nvSpPr>
        <p:spPr/>
        <p:txBody>
          <a:bodyPr/>
          <a:lstStyle/>
          <a:p>
            <a:fld id="{C20B224E-7E9D-4BDD-AB6D-E1E84C1B4CFF}" type="slidenum">
              <a:rPr lang="en-US" smtClean="0"/>
              <a:t>15</a:t>
            </a:fld>
            <a:endParaRPr lang="en-US"/>
          </a:p>
        </p:txBody>
      </p:sp>
    </p:spTree>
    <p:extLst>
      <p:ext uri="{BB962C8B-B14F-4D97-AF65-F5344CB8AC3E}">
        <p14:creationId xmlns:p14="http://schemas.microsoft.com/office/powerpoint/2010/main" val="420611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Item set is frequent, means its support is more than the threshold </a:t>
            </a:r>
            <a:r>
              <a:rPr lang="en-US" dirty="0" err="1"/>
              <a:t>choosen</a:t>
            </a:r>
            <a:r>
              <a:rPr lang="en-US" dirty="0"/>
              <a:t>.</a:t>
            </a:r>
          </a:p>
        </p:txBody>
      </p:sp>
      <p:sp>
        <p:nvSpPr>
          <p:cNvPr id="4" name="Slide Number Placeholder 3"/>
          <p:cNvSpPr>
            <a:spLocks noGrp="1"/>
          </p:cNvSpPr>
          <p:nvPr>
            <p:ph type="sldNum" sz="quarter" idx="5"/>
          </p:nvPr>
        </p:nvSpPr>
        <p:spPr/>
        <p:txBody>
          <a:bodyPr/>
          <a:lstStyle/>
          <a:p>
            <a:fld id="{E6100F9E-8907-4AC2-9C8F-2F93E4B0B31B}" type="slidenum">
              <a:rPr lang="en-US" smtClean="0"/>
              <a:t>17</a:t>
            </a:fld>
            <a:endParaRPr lang="en-US"/>
          </a:p>
        </p:txBody>
      </p:sp>
    </p:spTree>
    <p:extLst>
      <p:ext uri="{BB962C8B-B14F-4D97-AF65-F5344CB8AC3E}">
        <p14:creationId xmlns:p14="http://schemas.microsoft.com/office/powerpoint/2010/main" val="3469066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80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200" b="1" i="0">
                <a:solidFill>
                  <a:schemeClr val="bg1"/>
                </a:solidFill>
                <a:latin typeface="Helvetica"/>
                <a:cs typeface="Helvetica"/>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accent1">
                    <a:lumMod val="40000"/>
                    <a:lumOff val="60000"/>
                  </a:schemeClr>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Rectangle 12"/>
          <p:cNvSpPr>
            <a:spLocks noGrp="1" noChangeArrowheads="1"/>
          </p:cNvSpPr>
          <p:nvPr>
            <p:ph type="sldNum" sz="quarter" idx="4"/>
          </p:nvPr>
        </p:nvSpPr>
        <p:spPr bwMode="auto">
          <a:xfrm>
            <a:off x="8142520" y="6529571"/>
            <a:ext cx="914400"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aseline="0">
                <a:solidFill>
                  <a:schemeClr val="bg1"/>
                </a:solidFill>
                <a:latin typeface="Calibri" panose="020F0502020204030204" pitchFamily="34" charset="0"/>
                <a:ea typeface="Verdana" panose="020B0604030504040204" pitchFamily="34" charset="0"/>
                <a:cs typeface="Verdana" panose="020B0604030504040204" pitchFamily="34" charset="0"/>
              </a:defRPr>
            </a:lvl1pPr>
          </a:lstStyle>
          <a:p>
            <a:fld id="{38CFBFC5-68E7-4431-8625-A5845C183C00}" type="slidenum">
              <a:rPr lang="en-US" smtClean="0"/>
              <a:pPr/>
              <a:t>‹#›</a:t>
            </a:fld>
            <a:endParaRPr lang="en-US" dirty="0"/>
          </a:p>
        </p:txBody>
      </p:sp>
    </p:spTree>
    <p:extLst>
      <p:ext uri="{BB962C8B-B14F-4D97-AF65-F5344CB8AC3E}">
        <p14:creationId xmlns:p14="http://schemas.microsoft.com/office/powerpoint/2010/main" val="312600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Helvetica"/>
                <a:cs typeface="Helvetica"/>
              </a:defRPr>
            </a:lvl1pPr>
          </a:lstStyle>
          <a:p>
            <a:r>
              <a:rPr lang="en-US" dirty="0"/>
              <a:t>Click to edit Master title style</a:t>
            </a:r>
          </a:p>
        </p:txBody>
      </p:sp>
      <p:sp>
        <p:nvSpPr>
          <p:cNvPr id="3" name="Content Placeholder 2"/>
          <p:cNvSpPr>
            <a:spLocks noGrp="1"/>
          </p:cNvSpPr>
          <p:nvPr>
            <p:ph idx="1"/>
          </p:nvPr>
        </p:nvSpPr>
        <p:spPr>
          <a:xfrm>
            <a:off x="457200" y="1600201"/>
            <a:ext cx="8229600" cy="4315570"/>
          </a:xfrm>
        </p:spPr>
        <p:txBody>
          <a:bodyPr/>
          <a:lstStyle>
            <a:lvl1pPr>
              <a:defRPr>
                <a:latin typeface="Helvetica"/>
                <a:cs typeface="Helvetica"/>
              </a:defRPr>
            </a:lvl1pPr>
            <a:lvl2pPr>
              <a:defRPr>
                <a:latin typeface="Helvetica"/>
                <a:cs typeface="Helvetica"/>
              </a:defRPr>
            </a:lvl2pPr>
            <a:lvl3pPr>
              <a:defRPr>
                <a:latin typeface="Helvetica"/>
                <a:cs typeface="Helvetica"/>
              </a:defRPr>
            </a:lvl3pPr>
            <a:lvl4pPr>
              <a:defRPr>
                <a:latin typeface="Helvetica"/>
                <a:cs typeface="Helvetica"/>
              </a:defRPr>
            </a:lvl4pPr>
            <a:lvl5pPr>
              <a:defRPr>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2"/>
          <p:cNvSpPr>
            <a:spLocks noGrp="1" noChangeArrowheads="1"/>
          </p:cNvSpPr>
          <p:nvPr>
            <p:ph type="sldNum" sz="quarter" idx="4"/>
          </p:nvPr>
        </p:nvSpPr>
        <p:spPr bwMode="auto">
          <a:xfrm>
            <a:off x="8142520" y="6529571"/>
            <a:ext cx="914400"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aseline="0">
                <a:solidFill>
                  <a:schemeClr val="bg1"/>
                </a:solidFill>
                <a:latin typeface="Calibri" panose="020F0502020204030204" pitchFamily="34" charset="0"/>
                <a:ea typeface="Verdana" panose="020B0604030504040204" pitchFamily="34" charset="0"/>
                <a:cs typeface="Verdana" panose="020B0604030504040204" pitchFamily="34" charset="0"/>
              </a:defRPr>
            </a:lvl1pPr>
          </a:lstStyle>
          <a:p>
            <a:fld id="{38CFBFC5-68E7-4431-8625-A5845C183C00}" type="slidenum">
              <a:rPr lang="en-US" smtClean="0"/>
              <a:pPr/>
              <a:t>‹#›</a:t>
            </a:fld>
            <a:endParaRPr lang="en-US" dirty="0"/>
          </a:p>
        </p:txBody>
      </p:sp>
    </p:spTree>
    <p:extLst>
      <p:ext uri="{BB962C8B-B14F-4D97-AF65-F5344CB8AC3E}">
        <p14:creationId xmlns:p14="http://schemas.microsoft.com/office/powerpoint/2010/main" val="413549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dirty="0"/>
              <a:t>Click to edit Master title style</a:t>
            </a:r>
          </a:p>
        </p:txBody>
      </p:sp>
      <p:sp>
        <p:nvSpPr>
          <p:cNvPr id="3" name="Content Placeholder 2"/>
          <p:cNvSpPr>
            <a:spLocks noGrp="1"/>
          </p:cNvSpPr>
          <p:nvPr>
            <p:ph sz="half" idx="1"/>
          </p:nvPr>
        </p:nvSpPr>
        <p:spPr>
          <a:xfrm>
            <a:off x="457200" y="1600201"/>
            <a:ext cx="4038600" cy="427581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27581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12"/>
          <p:cNvSpPr>
            <a:spLocks noGrp="1" noChangeArrowheads="1"/>
          </p:cNvSpPr>
          <p:nvPr>
            <p:ph type="sldNum" sz="quarter" idx="4"/>
          </p:nvPr>
        </p:nvSpPr>
        <p:spPr bwMode="auto">
          <a:xfrm>
            <a:off x="8142520" y="6529571"/>
            <a:ext cx="914400"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aseline="0">
                <a:solidFill>
                  <a:schemeClr val="bg1"/>
                </a:solidFill>
                <a:latin typeface="Calibri" panose="020F0502020204030204" pitchFamily="34" charset="0"/>
                <a:ea typeface="Verdana" panose="020B0604030504040204" pitchFamily="34" charset="0"/>
                <a:cs typeface="Verdana" panose="020B0604030504040204" pitchFamily="34" charset="0"/>
              </a:defRPr>
            </a:lvl1pPr>
          </a:lstStyle>
          <a:p>
            <a:fld id="{38CFBFC5-68E7-4431-8625-A5845C183C00}" type="slidenum">
              <a:rPr lang="en-US" smtClean="0"/>
              <a:pPr/>
              <a:t>‹#›</a:t>
            </a:fld>
            <a:endParaRPr lang="en-US" dirty="0"/>
          </a:p>
        </p:txBody>
      </p:sp>
    </p:spTree>
    <p:extLst>
      <p:ext uri="{BB962C8B-B14F-4D97-AF65-F5344CB8AC3E}">
        <p14:creationId xmlns:p14="http://schemas.microsoft.com/office/powerpoint/2010/main" val="30899236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3895427" y="3059668"/>
            <a:ext cx="996683" cy="276999"/>
          </a:xfrm>
          <a:prstGeom prst="rect">
            <a:avLst/>
          </a:prstGeom>
        </p:spPr>
        <p:txBody>
          <a:bodyPr wrap="none">
            <a:spAutoFit/>
          </a:bodyPr>
          <a:lstStyle/>
          <a:p>
            <a:r>
              <a:rPr lang="en-US" sz="1200" dirty="0">
                <a:solidFill>
                  <a:schemeClr val="bg1"/>
                </a:solidFill>
              </a:rPr>
              <a:t>Version</a:t>
            </a:r>
            <a:r>
              <a:rPr lang="en-US" sz="1200" baseline="0" dirty="0">
                <a:solidFill>
                  <a:schemeClr val="bg1"/>
                </a:solidFill>
              </a:rPr>
              <a:t> 1.3.5</a:t>
            </a:r>
            <a:endParaRPr lang="en-US" sz="1200" dirty="0">
              <a:solidFill>
                <a:schemeClr val="bg1"/>
              </a:solidFill>
            </a:endParaRPr>
          </a:p>
        </p:txBody>
      </p:sp>
      <p:sp>
        <p:nvSpPr>
          <p:cNvPr id="15" name="TextBox 14"/>
          <p:cNvSpPr txBox="1"/>
          <p:nvPr userDrawn="1"/>
        </p:nvSpPr>
        <p:spPr>
          <a:xfrm>
            <a:off x="4582716" y="5760965"/>
            <a:ext cx="3984341" cy="438582"/>
          </a:xfrm>
          <a:prstGeom prst="rect">
            <a:avLst/>
          </a:prstGeom>
          <a:noFill/>
        </p:spPr>
        <p:txBody>
          <a:bodyPr wrap="square" lIns="0" tIns="0" rIns="0" bIns="0" rtlCol="0">
            <a:spAutoFit/>
          </a:bodyPr>
          <a:lstStyle/>
          <a:p>
            <a:pPr marL="0" algn="l"/>
            <a:r>
              <a:rPr lang="en-US" sz="950" kern="1200" baseline="0" dirty="0">
                <a:solidFill>
                  <a:schemeClr val="tx1"/>
                </a:solidFill>
                <a:effectLst/>
                <a:latin typeface="Calibri" panose="020F0502020204030204" pitchFamily="34" charset="0"/>
                <a:ea typeface="+mn-ea"/>
                <a:cs typeface="+mn-cs"/>
              </a:rPr>
              <a:t>© 2015 Consort Institute, LLC. All right reserved. This material may not be reproduced, displayed, modified or distributed in any forms by any means without the express prior written permission of Consort Institute, LLC</a:t>
            </a:r>
            <a:endParaRPr lang="en-US" sz="950" b="1" baseline="0" dirty="0">
              <a:latin typeface="Calibri" panose="020F0502020204030204" pitchFamily="34" charset="0"/>
            </a:endParaRP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2718" y="4789714"/>
            <a:ext cx="2139753" cy="739390"/>
          </a:xfrm>
          <a:prstGeom prst="rect">
            <a:avLst/>
          </a:prstGeom>
        </p:spPr>
      </p:pic>
      <p:sp>
        <p:nvSpPr>
          <p:cNvPr id="21" name="Rectangle 9"/>
          <p:cNvSpPr>
            <a:spLocks noChangeArrowheads="1"/>
          </p:cNvSpPr>
          <p:nvPr userDrawn="1"/>
        </p:nvSpPr>
        <p:spPr bwMode="auto">
          <a:xfrm>
            <a:off x="0" y="0"/>
            <a:ext cx="4038600" cy="6858000"/>
          </a:xfrm>
          <a:prstGeom prst="rect">
            <a:avLst/>
          </a:prstGeom>
          <a:solidFill>
            <a:srgbClr val="004991"/>
          </a:solidFill>
          <a:ln w="9525">
            <a:noFill/>
            <a:miter lim="800000"/>
            <a:headEnd/>
            <a:tailEnd/>
          </a:ln>
          <a:effectLst/>
        </p:spPr>
        <p:txBody>
          <a:bodyPr wrap="none" anchor="ctr"/>
          <a:lstStyle/>
          <a:p>
            <a:endParaRPr lang="en-US"/>
          </a:p>
        </p:txBody>
      </p:sp>
      <p:pic>
        <p:nvPicPr>
          <p:cNvPr id="22" name="Picture 21" descr="vertical white.png"/>
          <p:cNvPicPr>
            <a:picLocks noChangeAspect="1"/>
          </p:cNvPicPr>
          <p:nvPr userDrawn="1"/>
        </p:nvPicPr>
        <p:blipFill>
          <a:blip r:embed="rId4" cstate="print"/>
          <a:stretch>
            <a:fillRect/>
          </a:stretch>
        </p:blipFill>
        <p:spPr>
          <a:xfrm>
            <a:off x="609600" y="914400"/>
            <a:ext cx="2752900" cy="4932474"/>
          </a:xfrm>
          <a:prstGeom prst="rect">
            <a:avLst/>
          </a:prstGeom>
        </p:spPr>
      </p:pic>
      <p:sp>
        <p:nvSpPr>
          <p:cNvPr id="23" name="TextBox 22"/>
          <p:cNvSpPr txBox="1"/>
          <p:nvPr userDrawn="1"/>
        </p:nvSpPr>
        <p:spPr>
          <a:xfrm>
            <a:off x="4191001" y="1861519"/>
            <a:ext cx="4952999" cy="2396297"/>
          </a:xfrm>
          <a:prstGeom prst="rect">
            <a:avLst/>
          </a:prstGeom>
          <a:noFill/>
        </p:spPr>
        <p:txBody>
          <a:bodyPr wrap="square" lIns="0" tIns="0" rIns="0" bIns="0" rtlCol="0">
            <a:spAutoFit/>
          </a:bodyPr>
          <a:lstStyle/>
          <a:p>
            <a:pPr algn="ctr">
              <a:lnSpc>
                <a:spcPts val="4800"/>
              </a:lnSpc>
              <a:spcBef>
                <a:spcPts val="0"/>
              </a:spcBef>
            </a:pPr>
            <a:r>
              <a:rPr lang="en-US" sz="6000" b="1" dirty="0">
                <a:solidFill>
                  <a:srgbClr val="0070C0"/>
                </a:solidFill>
                <a:effectLst/>
                <a:latin typeface="+mj-lt"/>
              </a:rPr>
              <a:t>Unsupervised Learning</a:t>
            </a:r>
          </a:p>
          <a:p>
            <a:pPr algn="ctr">
              <a:lnSpc>
                <a:spcPts val="4800"/>
              </a:lnSpc>
              <a:spcBef>
                <a:spcPts val="0"/>
              </a:spcBef>
            </a:pPr>
            <a:endParaRPr lang="en-US" sz="6000" b="1" dirty="0">
              <a:solidFill>
                <a:srgbClr val="0070C0"/>
              </a:solidFill>
              <a:effectLst/>
              <a:latin typeface="+mj-lt"/>
            </a:endParaRPr>
          </a:p>
          <a:p>
            <a:pPr algn="ctr">
              <a:lnSpc>
                <a:spcPts val="4800"/>
              </a:lnSpc>
              <a:spcBef>
                <a:spcPts val="0"/>
              </a:spcBef>
            </a:pPr>
            <a:r>
              <a:rPr lang="en-US" sz="2400" b="1" dirty="0">
                <a:solidFill>
                  <a:srgbClr val="0070C0"/>
                </a:solidFill>
                <a:effectLst/>
                <a:latin typeface="+mj-lt"/>
              </a:rPr>
              <a:t>Sridhar Palle, </a:t>
            </a:r>
            <a:r>
              <a:rPr lang="en-US" sz="2400" b="1" dirty="0" err="1">
                <a:solidFill>
                  <a:srgbClr val="0070C0"/>
                </a:solidFill>
                <a:effectLst/>
                <a:latin typeface="+mj-lt"/>
              </a:rPr>
              <a:t>Ph.D</a:t>
            </a:r>
            <a:endParaRPr lang="en-US" sz="2400" b="1" dirty="0">
              <a:solidFill>
                <a:srgbClr val="0070C0"/>
              </a:solidFill>
              <a:effectLst/>
              <a:latin typeface="+mj-lt"/>
            </a:endParaRPr>
          </a:p>
        </p:txBody>
      </p:sp>
    </p:spTree>
    <p:extLst>
      <p:ext uri="{BB962C8B-B14F-4D97-AF65-F5344CB8AC3E}">
        <p14:creationId xmlns:p14="http://schemas.microsoft.com/office/powerpoint/2010/main" val="937824124"/>
      </p:ext>
    </p:extLst>
  </p:cSld>
  <p:clrMap bg1="lt1" tx1="dk1" bg2="lt2" tx2="dk2" accent1="accent1" accent2="accent2" accent3="accent3" accent4="accent4" accent5="accent5" accent6="accent6" hlink="hlink" folHlink="folHlink"/>
  <p:sldLayoutIdLst>
    <p:sldLayoutId id="2147483661" r:id="rId1"/>
  </p:sldLayoutIdLst>
  <p:txStyles>
    <p:titleStyle>
      <a:lvl1pPr algn="ctr" defTabSz="914400" rtl="0" eaLnBrk="1" latinLnBrk="0" hangingPunct="1">
        <a:spcBef>
          <a:spcPct val="0"/>
        </a:spcBef>
        <a:buNone/>
        <a:defRPr sz="4400" b="1" i="0" kern="1200" baseline="0">
          <a:solidFill>
            <a:schemeClr val="tx1"/>
          </a:solidFill>
          <a:latin typeface="Calibri" panose="020F050202020403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baseline="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baseline="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baseline="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9"/>
          <p:cNvSpPr>
            <a:spLocks noChangeArrowheads="1"/>
          </p:cNvSpPr>
          <p:nvPr userDrawn="1"/>
        </p:nvSpPr>
        <p:spPr bwMode="auto">
          <a:xfrm flipV="1">
            <a:off x="0" y="6440344"/>
            <a:ext cx="9144000" cy="417658"/>
          </a:xfrm>
          <a:prstGeom prst="rect">
            <a:avLst/>
          </a:prstGeom>
          <a:solidFill>
            <a:srgbClr val="004991"/>
          </a:solidFill>
          <a:ln w="9525">
            <a:noFill/>
            <a:miter lim="800000"/>
            <a:headEnd/>
            <a:tailEnd/>
          </a:ln>
          <a:effectLst/>
        </p:spPr>
        <p:txBody>
          <a:bodyPr wrap="none" anchor="ctr"/>
          <a:lstStyle/>
          <a:p>
            <a:endParaRPr lang="en-US"/>
          </a:p>
        </p:txBody>
      </p:sp>
      <p:sp>
        <p:nvSpPr>
          <p:cNvPr id="16" name="TextBox 15"/>
          <p:cNvSpPr txBox="1"/>
          <p:nvPr userDrawn="1"/>
        </p:nvSpPr>
        <p:spPr>
          <a:xfrm>
            <a:off x="3048000" y="6496913"/>
            <a:ext cx="3581400" cy="253916"/>
          </a:xfrm>
          <a:prstGeom prst="rect">
            <a:avLst/>
          </a:prstGeom>
          <a:noFill/>
        </p:spPr>
        <p:txBody>
          <a:bodyPr wrap="square" rtlCol="0">
            <a:spAutoFit/>
          </a:bodyPr>
          <a:lstStyle/>
          <a:p>
            <a:pPr algn="ctr"/>
            <a:r>
              <a:rPr lang="en-US" sz="1000" dirty="0">
                <a:solidFill>
                  <a:schemeClr val="bg1"/>
                </a:solidFill>
                <a:latin typeface="Calibri" panose="020F0502020204030204" pitchFamily="34" charset="0"/>
              </a:rPr>
              <a:t>ece.emory.edu | 404.727.6000 | ece@emory.edu</a:t>
            </a:r>
          </a:p>
        </p:txBody>
      </p:sp>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57200" y="6439721"/>
            <a:ext cx="2667000" cy="444500"/>
          </a:xfrm>
          <a:prstGeom prst="rect">
            <a:avLst/>
          </a:prstGeom>
        </p:spPr>
      </p:pic>
      <p:sp>
        <p:nvSpPr>
          <p:cNvPr id="18" name="Rectangle 12"/>
          <p:cNvSpPr>
            <a:spLocks noGrp="1" noChangeArrowheads="1"/>
          </p:cNvSpPr>
          <p:nvPr>
            <p:ph type="sldNum" sz="quarter" idx="4"/>
          </p:nvPr>
        </p:nvSpPr>
        <p:spPr bwMode="auto">
          <a:xfrm>
            <a:off x="8142520" y="6529571"/>
            <a:ext cx="914400"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aseline="0">
                <a:solidFill>
                  <a:schemeClr val="bg1"/>
                </a:solidFill>
                <a:latin typeface="Calibri" panose="020F0502020204030204" pitchFamily="34" charset="0"/>
                <a:ea typeface="Verdana" panose="020B0604030504040204" pitchFamily="34" charset="0"/>
                <a:cs typeface="Verdana" panose="020B0604030504040204" pitchFamily="34" charset="0"/>
              </a:defRPr>
            </a:lvl1pPr>
          </a:lstStyle>
          <a:p>
            <a:fld id="{38CFBFC5-68E7-4431-8625-A5845C183C00}" type="slidenum">
              <a:rPr lang="en-US" smtClean="0"/>
              <a:pPr/>
              <a:t>‹#›</a:t>
            </a:fld>
            <a:endParaRPr lang="en-US" dirty="0"/>
          </a:p>
        </p:txBody>
      </p:sp>
      <p:pic>
        <p:nvPicPr>
          <p:cNvPr id="19" name="Picture 1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224247" y="6511870"/>
            <a:ext cx="663175" cy="231770"/>
          </a:xfrm>
          <a:prstGeom prst="rect">
            <a:avLst/>
          </a:prstGeom>
        </p:spPr>
      </p:pic>
    </p:spTree>
    <p:extLst>
      <p:ext uri="{BB962C8B-B14F-4D97-AF65-F5344CB8AC3E}">
        <p14:creationId xmlns:p14="http://schemas.microsoft.com/office/powerpoint/2010/main" val="265640658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Lst>
  <p:txStyles>
    <p:titleStyle>
      <a:lvl1pPr algn="ctr" defTabSz="457200" rtl="0" eaLnBrk="1" latinLnBrk="0" hangingPunct="1">
        <a:spcBef>
          <a:spcPct val="0"/>
        </a:spcBef>
        <a:buNone/>
        <a:defRPr sz="4400" b="1" i="0" kern="1200" baseline="0">
          <a:solidFill>
            <a:schemeClr val="tx1"/>
          </a:solidFill>
          <a:latin typeface="Calibri" panose="020F0502020204030204" pitchFamily="34" charset="0"/>
          <a:ea typeface="+mj-ea"/>
          <a:cs typeface="Helvetica"/>
        </a:defRPr>
      </a:lvl1pPr>
    </p:titleStyle>
    <p:bodyStyle>
      <a:lvl1pPr marL="342900" indent="-342900" algn="l" defTabSz="457200" rtl="0" eaLnBrk="1" latinLnBrk="0" hangingPunct="1">
        <a:spcBef>
          <a:spcPct val="20000"/>
        </a:spcBef>
        <a:buFont typeface="Arial"/>
        <a:buChar char="•"/>
        <a:defRPr sz="3200" kern="1200" baseline="0">
          <a:solidFill>
            <a:schemeClr val="tx1"/>
          </a:solidFill>
          <a:latin typeface="Calibri" panose="020F0502020204030204" pitchFamily="34" charset="0"/>
          <a:ea typeface="+mn-ea"/>
          <a:cs typeface="Helvetica"/>
        </a:defRPr>
      </a:lvl1pPr>
      <a:lvl2pPr marL="742950" indent="-285750" algn="l" defTabSz="457200" rtl="0" eaLnBrk="1" latinLnBrk="0" hangingPunct="1">
        <a:spcBef>
          <a:spcPct val="20000"/>
        </a:spcBef>
        <a:buFont typeface="Arial"/>
        <a:buChar char="–"/>
        <a:defRPr sz="2800" kern="1200" baseline="0">
          <a:solidFill>
            <a:schemeClr val="tx1"/>
          </a:solidFill>
          <a:latin typeface="Calibri" panose="020F0502020204030204" pitchFamily="34" charset="0"/>
          <a:ea typeface="+mn-ea"/>
          <a:cs typeface="Helvetica"/>
        </a:defRPr>
      </a:lvl2pPr>
      <a:lvl3pPr marL="1143000" indent="-228600" algn="l" defTabSz="457200" rtl="0" eaLnBrk="1" latinLnBrk="0" hangingPunct="1">
        <a:spcBef>
          <a:spcPct val="20000"/>
        </a:spcBef>
        <a:buFont typeface="Arial"/>
        <a:buChar char="•"/>
        <a:defRPr sz="2400" kern="1200" baseline="0">
          <a:solidFill>
            <a:schemeClr val="tx1"/>
          </a:solidFill>
          <a:latin typeface="Calibri" panose="020F0502020204030204" pitchFamily="34" charset="0"/>
          <a:ea typeface="+mn-ea"/>
          <a:cs typeface="Helvetica"/>
        </a:defRPr>
      </a:lvl3pPr>
      <a:lvl4pPr marL="1600200" indent="-228600" algn="l" defTabSz="457200" rtl="0" eaLnBrk="1" latinLnBrk="0" hangingPunct="1">
        <a:spcBef>
          <a:spcPct val="20000"/>
        </a:spcBef>
        <a:buFont typeface="Arial"/>
        <a:buChar char="–"/>
        <a:defRPr sz="2000" kern="1200" baseline="0">
          <a:solidFill>
            <a:schemeClr val="tx1"/>
          </a:solidFill>
          <a:latin typeface="Calibri" panose="020F0502020204030204" pitchFamily="34" charset="0"/>
          <a:ea typeface="+mn-ea"/>
          <a:cs typeface="Helvetica"/>
        </a:defRPr>
      </a:lvl4pPr>
      <a:lvl5pPr marL="2057400" indent="-228600" algn="l" defTabSz="457200" rtl="0" eaLnBrk="1" latinLnBrk="0" hangingPunct="1">
        <a:spcBef>
          <a:spcPct val="20000"/>
        </a:spcBef>
        <a:buFont typeface="Arial"/>
        <a:buChar char="»"/>
        <a:defRPr sz="2000" kern="1200" baseline="0">
          <a:solidFill>
            <a:schemeClr val="tx1"/>
          </a:solidFill>
          <a:latin typeface="Calibri" panose="020F0502020204030204" pitchFamily="34" charset="0"/>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jpe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8.emf"/><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1.emf"/><Relationship Id="rId4" Type="http://schemas.openxmlformats.org/officeDocument/2006/relationships/image" Target="../media/image2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3.emf"/></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tanford.edu/class/ee103/visualizations/kmeans/kmeans.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3.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3.xml"/><Relationship Id="rId4" Type="http://schemas.openxmlformats.org/officeDocument/2006/relationships/image" Target="../media/image56.emf"/></Relationships>
</file>

<file path=ppt/slides/_rels/slide5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2256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693620"/>
          </a:xfrm>
        </p:spPr>
        <p:txBody>
          <a:bodyPr>
            <a:normAutofit/>
          </a:bodyPr>
          <a:lstStyle/>
          <a:p>
            <a:r>
              <a:rPr lang="en-US" sz="3600" b="0" dirty="0">
                <a:solidFill>
                  <a:srgbClr val="0070C0"/>
                </a:solidFill>
              </a:rPr>
              <a:t>ARM Advantages</a:t>
            </a:r>
          </a:p>
        </p:txBody>
      </p:sp>
      <p:sp>
        <p:nvSpPr>
          <p:cNvPr id="7" name="Content Placeholder 6"/>
          <p:cNvSpPr>
            <a:spLocks noGrp="1"/>
          </p:cNvSpPr>
          <p:nvPr>
            <p:ph idx="1"/>
          </p:nvPr>
        </p:nvSpPr>
        <p:spPr>
          <a:xfrm>
            <a:off x="152400" y="956730"/>
            <a:ext cx="8839200" cy="5615111"/>
          </a:xfrm>
        </p:spPr>
        <p:txBody>
          <a:bodyPr>
            <a:normAutofit fontScale="77500" lnSpcReduction="20000"/>
          </a:bodyPr>
          <a:lstStyle/>
          <a:p>
            <a:endParaRPr lang="en-US" dirty="0"/>
          </a:p>
          <a:p>
            <a:r>
              <a:rPr lang="en-US" dirty="0"/>
              <a:t>Obvious Ones:</a:t>
            </a:r>
          </a:p>
          <a:p>
            <a:endParaRPr lang="en-US" dirty="0"/>
          </a:p>
          <a:p>
            <a:r>
              <a:rPr lang="en-US" dirty="0"/>
              <a:t>Not so obvious</a:t>
            </a:r>
          </a:p>
          <a:p>
            <a:pPr lvl="1"/>
            <a:r>
              <a:rPr lang="en-US" dirty="0"/>
              <a:t>Prized discoveries</a:t>
            </a:r>
          </a:p>
          <a:p>
            <a:pPr lvl="1"/>
            <a:r>
              <a:rPr lang="en-US" dirty="0"/>
              <a:t>Business can profit from </a:t>
            </a:r>
          </a:p>
          <a:p>
            <a:endParaRPr lang="en-US" dirty="0"/>
          </a:p>
          <a:p>
            <a:r>
              <a:rPr lang="en-US" dirty="0"/>
              <a:t>Advantages</a:t>
            </a:r>
          </a:p>
          <a:p>
            <a:pPr lvl="1"/>
            <a:r>
              <a:rPr lang="en-US" dirty="0"/>
              <a:t>Bundle Pricing</a:t>
            </a:r>
          </a:p>
          <a:p>
            <a:pPr lvl="1"/>
            <a:r>
              <a:rPr lang="en-US" dirty="0"/>
              <a:t>Product placement</a:t>
            </a:r>
          </a:p>
          <a:p>
            <a:pPr lvl="1"/>
            <a:r>
              <a:rPr lang="en-US" dirty="0"/>
              <a:t>Shelf space optimization </a:t>
            </a:r>
          </a:p>
          <a:p>
            <a:pPr lvl="1"/>
            <a:endParaRPr lang="en-US" dirty="0"/>
          </a:p>
          <a:p>
            <a:r>
              <a:rPr lang="en-US" dirty="0"/>
              <a:t>Downside</a:t>
            </a:r>
          </a:p>
          <a:p>
            <a:pPr lvl="1"/>
            <a:r>
              <a:rPr lang="en-US" dirty="0"/>
              <a:t>May also lead to spurious relationships when dealing with data with billions of transactions</a:t>
            </a:r>
          </a:p>
        </p:txBody>
      </p:sp>
      <p:pic>
        <p:nvPicPr>
          <p:cNvPr id="11" name="Picture 4" descr="Image result for diapers, wipes, formula bund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6335" y="972764"/>
            <a:ext cx="1923636" cy="100400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cellphone and accessories bundle sa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8762" y="752565"/>
            <a:ext cx="1314046" cy="119551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turkey burgers fries drin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62899" y="933001"/>
            <a:ext cx="1437364" cy="10652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beer and diape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16496" y="2335629"/>
            <a:ext cx="1708497" cy="11428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BEER AND DIAPER">
            <a:extLst>
              <a:ext uri="{FF2B5EF4-FFF2-40B4-BE49-F238E27FC236}">
                <a16:creationId xmlns:a16="http://schemas.microsoft.com/office/drawing/2014/main" id="{9F1506A4-5E67-40DB-AD87-55DD58D5DA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4296" y="3876339"/>
            <a:ext cx="3340199" cy="16055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caviar and wine">
            <a:extLst>
              <a:ext uri="{FF2B5EF4-FFF2-40B4-BE49-F238E27FC236}">
                <a16:creationId xmlns:a16="http://schemas.microsoft.com/office/drawing/2014/main" id="{A8EE3A2B-9330-4171-BE43-18609DFDA79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52073" y="2324649"/>
            <a:ext cx="2212447" cy="1314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96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36"/>
                                        </p:tgtEl>
                                        <p:attrNameLst>
                                          <p:attrName>style.visibility</p:attrName>
                                        </p:attrNameLst>
                                      </p:cBhvr>
                                      <p:to>
                                        <p:strVal val="visible"/>
                                      </p:to>
                                    </p:set>
                                    <p:anim calcmode="lin" valueType="num">
                                      <p:cBhvr additive="base">
                                        <p:cTn id="13" dur="500" fill="hold"/>
                                        <p:tgtEl>
                                          <p:spTgt spid="1036"/>
                                        </p:tgtEl>
                                        <p:attrNameLst>
                                          <p:attrName>ppt_x</p:attrName>
                                        </p:attrNameLst>
                                      </p:cBhvr>
                                      <p:tavLst>
                                        <p:tav tm="0">
                                          <p:val>
                                            <p:strVal val="#ppt_x"/>
                                          </p:val>
                                        </p:tav>
                                        <p:tav tm="100000">
                                          <p:val>
                                            <p:strVal val="#ppt_x"/>
                                          </p:val>
                                        </p:tav>
                                      </p:tavLst>
                                    </p:anim>
                                    <p:anim calcmode="lin" valueType="num">
                                      <p:cBhvr additive="base">
                                        <p:cTn id="14" dur="500" fill="hold"/>
                                        <p:tgtEl>
                                          <p:spTgt spid="103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 calcmode="lin" valueType="num">
                                      <p:cBhvr additive="base">
                                        <p:cTn id="2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anim calcmode="lin" valueType="num">
                                      <p:cBhvr additive="base">
                                        <p:cTn id="35"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anim calcmode="lin" valueType="num">
                                      <p:cBhvr additive="base">
                                        <p:cTn id="41" dur="500" fill="hold"/>
                                        <p:tgtEl>
                                          <p:spTgt spid="1026"/>
                                        </p:tgtEl>
                                        <p:attrNameLst>
                                          <p:attrName>ppt_x</p:attrName>
                                        </p:attrNameLst>
                                      </p:cBhvr>
                                      <p:tavLst>
                                        <p:tav tm="0">
                                          <p:val>
                                            <p:strVal val="#ppt_x"/>
                                          </p:val>
                                        </p:tav>
                                        <p:tav tm="100000">
                                          <p:val>
                                            <p:strVal val="#ppt_x"/>
                                          </p:val>
                                        </p:tav>
                                      </p:tavLst>
                                    </p:anim>
                                    <p:anim calcmode="lin" valueType="num">
                                      <p:cBhvr additive="base">
                                        <p:cTn id="42" dur="500" fill="hold"/>
                                        <p:tgtEl>
                                          <p:spTgt spid="102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fill="hold"/>
                                        <p:tgtEl>
                                          <p:spTgt spid="3"/>
                                        </p:tgtEl>
                                        <p:attrNameLst>
                                          <p:attrName>ppt_x</p:attrName>
                                        </p:attrNameLst>
                                      </p:cBhvr>
                                      <p:tavLst>
                                        <p:tav tm="0">
                                          <p:val>
                                            <p:strVal val="#ppt_x"/>
                                          </p:val>
                                        </p:tav>
                                        <p:tav tm="100000">
                                          <p:val>
                                            <p:strVal val="#ppt_x"/>
                                          </p:val>
                                        </p:tav>
                                      </p:tavLst>
                                    </p:anim>
                                    <p:anim calcmode="lin" valueType="num">
                                      <p:cBhvr additive="base">
                                        <p:cTn id="4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7">
                                            <p:txEl>
                                              <p:pRg st="7" end="7"/>
                                            </p:txEl>
                                          </p:spTgt>
                                        </p:tgtEl>
                                        <p:attrNameLst>
                                          <p:attrName>style.visibility</p:attrName>
                                        </p:attrNameLst>
                                      </p:cBhvr>
                                      <p:to>
                                        <p:strVal val="visible"/>
                                      </p:to>
                                    </p:set>
                                    <p:anim calcmode="lin" valueType="num">
                                      <p:cBhvr additive="base">
                                        <p:cTn id="51"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
                                            <p:txEl>
                                              <p:pRg st="7" end="7"/>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
                                            <p:txEl>
                                              <p:pRg st="8" end="8"/>
                                            </p:txEl>
                                          </p:spTgt>
                                        </p:tgtEl>
                                        <p:attrNameLst>
                                          <p:attrName>style.visibility</p:attrName>
                                        </p:attrNameLst>
                                      </p:cBhvr>
                                      <p:to>
                                        <p:strVal val="visible"/>
                                      </p:to>
                                    </p:set>
                                    <p:anim calcmode="lin" valueType="num">
                                      <p:cBhvr additive="base">
                                        <p:cTn id="55"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8" end="8"/>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7">
                                            <p:txEl>
                                              <p:pRg st="9" end="9"/>
                                            </p:txEl>
                                          </p:spTgt>
                                        </p:tgtEl>
                                        <p:attrNameLst>
                                          <p:attrName>style.visibility</p:attrName>
                                        </p:attrNameLst>
                                      </p:cBhvr>
                                      <p:to>
                                        <p:strVal val="visible"/>
                                      </p:to>
                                    </p:set>
                                    <p:anim calcmode="lin" valueType="num">
                                      <p:cBhvr additive="base">
                                        <p:cTn id="59"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
                                            <p:txEl>
                                              <p:pRg st="9" end="9"/>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7">
                                            <p:txEl>
                                              <p:pRg st="10" end="10"/>
                                            </p:txEl>
                                          </p:spTgt>
                                        </p:tgtEl>
                                        <p:attrNameLst>
                                          <p:attrName>style.visibility</p:attrName>
                                        </p:attrNameLst>
                                      </p:cBhvr>
                                      <p:to>
                                        <p:strVal val="visible"/>
                                      </p:to>
                                    </p:set>
                                    <p:anim calcmode="lin" valueType="num">
                                      <p:cBhvr additive="base">
                                        <p:cTn id="63"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8"/>
                                        </p:tgtEl>
                                        <p:attrNameLst>
                                          <p:attrName>style.visibility</p:attrName>
                                        </p:attrNameLst>
                                      </p:cBhvr>
                                      <p:to>
                                        <p:strVal val="visible"/>
                                      </p:to>
                                    </p:set>
                                    <p:anim calcmode="lin" valueType="num">
                                      <p:cBhvr additive="base">
                                        <p:cTn id="69" dur="500" fill="hold"/>
                                        <p:tgtEl>
                                          <p:spTgt spid="8"/>
                                        </p:tgtEl>
                                        <p:attrNameLst>
                                          <p:attrName>ppt_x</p:attrName>
                                        </p:attrNameLst>
                                      </p:cBhvr>
                                      <p:tavLst>
                                        <p:tav tm="0">
                                          <p:val>
                                            <p:strVal val="#ppt_x"/>
                                          </p:val>
                                        </p:tav>
                                        <p:tav tm="100000">
                                          <p:val>
                                            <p:strVal val="#ppt_x"/>
                                          </p:val>
                                        </p:tav>
                                      </p:tavLst>
                                    </p:anim>
                                    <p:anim calcmode="lin" valueType="num">
                                      <p:cBhvr additive="base">
                                        <p:cTn id="7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7">
                                            <p:txEl>
                                              <p:pRg st="12" end="12"/>
                                            </p:txEl>
                                          </p:spTgt>
                                        </p:tgtEl>
                                        <p:attrNameLst>
                                          <p:attrName>style.visibility</p:attrName>
                                        </p:attrNameLst>
                                      </p:cBhvr>
                                      <p:to>
                                        <p:strVal val="visible"/>
                                      </p:to>
                                    </p:set>
                                    <p:anim calcmode="lin" valueType="num">
                                      <p:cBhvr additive="base">
                                        <p:cTn id="75"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7">
                                            <p:txEl>
                                              <p:pRg st="13" end="13"/>
                                            </p:txEl>
                                          </p:spTgt>
                                        </p:tgtEl>
                                        <p:attrNameLst>
                                          <p:attrName>style.visibility</p:attrName>
                                        </p:attrNameLst>
                                      </p:cBhvr>
                                      <p:to>
                                        <p:strVal val="visible"/>
                                      </p:to>
                                    </p:set>
                                    <p:anim calcmode="lin" valueType="num">
                                      <p:cBhvr additive="base">
                                        <p:cTn id="79"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7">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161"/>
            <a:ext cx="8229600" cy="715962"/>
          </a:xfrm>
        </p:spPr>
        <p:txBody>
          <a:bodyPr>
            <a:normAutofit fontScale="90000"/>
          </a:bodyPr>
          <a:lstStyle/>
          <a:p>
            <a:r>
              <a:rPr lang="en-US" b="0" spc="13" dirty="0">
                <a:solidFill>
                  <a:srgbClr val="0070C0"/>
                </a:solidFill>
              </a:rPr>
              <a:t>ARM Overview</a:t>
            </a:r>
            <a:endParaRPr lang="en-US" sz="3600" b="0" dirty="0">
              <a:solidFill>
                <a:srgbClr val="0070C0"/>
              </a:solidFill>
            </a:endParaRPr>
          </a:p>
        </p:txBody>
      </p:sp>
      <p:sp>
        <p:nvSpPr>
          <p:cNvPr id="3" name="Content Placeholder 2"/>
          <p:cNvSpPr>
            <a:spLocks noGrp="1"/>
          </p:cNvSpPr>
          <p:nvPr>
            <p:ph idx="1"/>
          </p:nvPr>
        </p:nvSpPr>
        <p:spPr>
          <a:xfrm>
            <a:off x="0" y="667513"/>
            <a:ext cx="8991600" cy="5657087"/>
          </a:xfrm>
        </p:spPr>
        <p:txBody>
          <a:bodyPr>
            <a:normAutofit fontScale="25000" lnSpcReduction="20000"/>
          </a:bodyPr>
          <a:lstStyle/>
          <a:p>
            <a:pPr marL="0" indent="0">
              <a:buNone/>
            </a:pPr>
            <a:endParaRPr lang="en-US" sz="4400" dirty="0"/>
          </a:p>
          <a:p>
            <a:pPr marL="271610" indent="-164747">
              <a:spcBef>
                <a:spcPts val="714"/>
              </a:spcBef>
              <a:buSzPct val="75675"/>
              <a:tabLst>
                <a:tab pos="272166" algn="l"/>
              </a:tabLst>
            </a:pPr>
            <a:r>
              <a:rPr lang="en-US" sz="8800" spc="4" dirty="0">
                <a:latin typeface="Helvetica" panose="020B0604020202020204" pitchFamily="34" charset="0"/>
                <a:cs typeface="Helvetica" panose="020B0604020202020204" pitchFamily="34" charset="0"/>
              </a:rPr>
              <a:t>Association Rule Mining is the task of finding frequent patterns, associations, correlations, or causal structures among sets of items or objects in a data set</a:t>
            </a:r>
          </a:p>
          <a:p>
            <a:pPr marL="271610" indent="-164747">
              <a:spcBef>
                <a:spcPts val="714"/>
              </a:spcBef>
              <a:buSzPct val="75675"/>
              <a:tabLst>
                <a:tab pos="272166" algn="l"/>
              </a:tabLst>
            </a:pPr>
            <a:endParaRPr lang="en-US" sz="8800" spc="4" dirty="0">
              <a:latin typeface="Helvetica" panose="020B0604020202020204" pitchFamily="34" charset="0"/>
              <a:cs typeface="Helvetica" panose="020B0604020202020204" pitchFamily="34" charset="0"/>
            </a:endParaRPr>
          </a:p>
          <a:p>
            <a:pPr marL="271610" indent="-164747">
              <a:spcBef>
                <a:spcPts val="714"/>
              </a:spcBef>
              <a:buSzPct val="75675"/>
              <a:tabLst>
                <a:tab pos="272166" algn="l"/>
              </a:tabLst>
            </a:pPr>
            <a:r>
              <a:rPr lang="en-US" sz="8800" spc="4" dirty="0">
                <a:latin typeface="Helvetica" panose="020B0604020202020204" pitchFamily="34" charset="0"/>
                <a:cs typeface="Helvetica" panose="020B0604020202020204" pitchFamily="34" charset="0"/>
              </a:rPr>
              <a:t>Mathematically rooted in Bayes’ conditional probability theorem which calculates the likelihood that Event B will occur given that we’ve just witnessed Event A.</a:t>
            </a:r>
          </a:p>
          <a:p>
            <a:pPr marL="271610" indent="-164747">
              <a:spcBef>
                <a:spcPts val="714"/>
              </a:spcBef>
              <a:buSzPct val="75675"/>
              <a:tabLst>
                <a:tab pos="272166" algn="l"/>
              </a:tabLst>
            </a:pPr>
            <a:endParaRPr lang="en-US" sz="8800" spc="4" dirty="0">
              <a:latin typeface="Helvetica" panose="020B0604020202020204" pitchFamily="34" charset="0"/>
              <a:cs typeface="Helvetica" panose="020B0604020202020204" pitchFamily="34" charset="0"/>
            </a:endParaRPr>
          </a:p>
          <a:p>
            <a:pPr marL="271610" indent="-164747">
              <a:spcBef>
                <a:spcPts val="714"/>
              </a:spcBef>
              <a:buSzPct val="75675"/>
              <a:tabLst>
                <a:tab pos="272166" algn="l"/>
              </a:tabLst>
            </a:pPr>
            <a:r>
              <a:rPr lang="en-US" sz="8800" spc="4" dirty="0">
                <a:latin typeface="Helvetica" panose="020B0604020202020204" pitchFamily="34" charset="0"/>
                <a:cs typeface="Helvetica" panose="020B0604020202020204" pitchFamily="34" charset="0"/>
              </a:rPr>
              <a:t>Primary focus is in generating rules such as</a:t>
            </a:r>
          </a:p>
          <a:p>
            <a:pPr marL="106863" indent="0">
              <a:spcBef>
                <a:spcPts val="714"/>
              </a:spcBef>
              <a:buSzPct val="75675"/>
              <a:buNone/>
              <a:tabLst>
                <a:tab pos="272166" algn="l"/>
              </a:tabLst>
            </a:pPr>
            <a:r>
              <a:rPr lang="en-US" sz="8800" dirty="0"/>
              <a:t>{Item A} -&gt; {Item B}         </a:t>
            </a:r>
            <a:r>
              <a:rPr lang="en-US" sz="8800" spc="9" dirty="0">
                <a:latin typeface="Helvetica" panose="020B0604020202020204" pitchFamily="34" charset="0"/>
                <a:cs typeface="Helvetica" panose="020B0604020202020204" pitchFamily="34" charset="0"/>
              </a:rPr>
              <a:t>[support, confidence]</a:t>
            </a:r>
          </a:p>
          <a:p>
            <a:pPr marL="106863" indent="0">
              <a:spcBef>
                <a:spcPts val="714"/>
              </a:spcBef>
              <a:buSzPct val="75675"/>
              <a:buNone/>
              <a:tabLst>
                <a:tab pos="272166" algn="l"/>
              </a:tabLst>
            </a:pPr>
            <a:endParaRPr lang="en-US" sz="8800" spc="9" dirty="0">
              <a:latin typeface="Helvetica" panose="020B0604020202020204" pitchFamily="34" charset="0"/>
              <a:cs typeface="Helvetica" panose="020B0604020202020204" pitchFamily="34" charset="0"/>
            </a:endParaRPr>
          </a:p>
          <a:p>
            <a:pPr marL="106863" indent="0">
              <a:spcBef>
                <a:spcPts val="714"/>
              </a:spcBef>
              <a:buSzPct val="75675"/>
              <a:buNone/>
              <a:tabLst>
                <a:tab pos="272166" algn="l"/>
              </a:tabLst>
            </a:pPr>
            <a:r>
              <a:rPr lang="en-US" sz="8800" spc="9" dirty="0">
                <a:latin typeface="Helvetica" panose="020B0604020202020204" pitchFamily="34" charset="0"/>
                <a:cs typeface="Helvetica" panose="020B0604020202020204" pitchFamily="34" charset="0"/>
              </a:rPr>
              <a:t>Ex: {Baby Formula} </a:t>
            </a:r>
            <a:r>
              <a:rPr lang="en-US" sz="8800" spc="9" dirty="0">
                <a:latin typeface="Helvetica" panose="020B0604020202020204" pitchFamily="34" charset="0"/>
                <a:cs typeface="Helvetica" panose="020B0604020202020204" pitchFamily="34" charset="0"/>
                <a:sym typeface="Wingdings" panose="05000000000000000000" pitchFamily="2" charset="2"/>
              </a:rPr>
              <a:t> {Diaper}          [25, 50]</a:t>
            </a:r>
            <a:endParaRPr lang="en-US" sz="8800" spc="4" dirty="0">
              <a:latin typeface="Helvetica" panose="020B0604020202020204" pitchFamily="34" charset="0"/>
              <a:cs typeface="Helvetica" panose="020B0604020202020204" pitchFamily="34" charset="0"/>
            </a:endParaRPr>
          </a:p>
          <a:p>
            <a:pPr marL="106863" indent="0">
              <a:spcBef>
                <a:spcPts val="714"/>
              </a:spcBef>
              <a:buSzPct val="75675"/>
              <a:buNone/>
              <a:tabLst>
                <a:tab pos="272166" algn="l"/>
              </a:tabLst>
            </a:pPr>
            <a:endParaRPr lang="en-US" sz="8800" spc="4" dirty="0">
              <a:latin typeface="Helvetica" panose="020B0604020202020204" pitchFamily="34" charset="0"/>
              <a:cs typeface="Helvetica" panose="020B0604020202020204" pitchFamily="34" charset="0"/>
            </a:endParaRPr>
          </a:p>
          <a:p>
            <a:pPr marL="106863" marR="4453" indent="0">
              <a:lnSpc>
                <a:spcPct val="121400"/>
              </a:lnSpc>
              <a:spcBef>
                <a:spcPts val="679"/>
              </a:spcBef>
              <a:buSzPct val="75675"/>
              <a:buNone/>
              <a:tabLst>
                <a:tab pos="272166" algn="l"/>
              </a:tabLst>
            </a:pPr>
            <a:r>
              <a:rPr lang="en-US" sz="8800" b="1" spc="4" dirty="0">
                <a:latin typeface="Helvetica" panose="020B0604020202020204" pitchFamily="34" charset="0"/>
                <a:cs typeface="Helvetica" panose="020B0604020202020204" pitchFamily="34" charset="0"/>
              </a:rPr>
              <a:t>Important Terms:</a:t>
            </a:r>
          </a:p>
          <a:p>
            <a:pPr marL="271610" marR="4453" indent="-164747">
              <a:lnSpc>
                <a:spcPct val="121400"/>
              </a:lnSpc>
              <a:spcBef>
                <a:spcPts val="679"/>
              </a:spcBef>
              <a:buSzPct val="75675"/>
              <a:tabLst>
                <a:tab pos="272166" algn="l"/>
              </a:tabLst>
            </a:pPr>
            <a:r>
              <a:rPr lang="en-US" sz="8000" spc="4" dirty="0">
                <a:latin typeface="Helvetica" panose="020B0604020202020204" pitchFamily="34" charset="0"/>
                <a:cs typeface="Helvetica" panose="020B0604020202020204" pitchFamily="34" charset="0"/>
              </a:rPr>
              <a:t>Support = Do these things co-occur enough for me to care?</a:t>
            </a:r>
          </a:p>
          <a:p>
            <a:pPr marL="271610" marR="4453" indent="-164747">
              <a:lnSpc>
                <a:spcPct val="121400"/>
              </a:lnSpc>
              <a:spcBef>
                <a:spcPts val="679"/>
              </a:spcBef>
              <a:buSzPct val="75675"/>
              <a:tabLst>
                <a:tab pos="272166" algn="l"/>
              </a:tabLst>
            </a:pPr>
            <a:r>
              <a:rPr lang="en-US" sz="8000" spc="4" dirty="0">
                <a:latin typeface="Helvetica" panose="020B0604020202020204" pitchFamily="34" charset="0"/>
                <a:cs typeface="Helvetica" panose="020B0604020202020204" pitchFamily="34" charset="0"/>
              </a:rPr>
              <a:t>Confidence = Does Item A give me actionable information about Item B?</a:t>
            </a:r>
          </a:p>
          <a:p>
            <a:pPr marL="671660" marR="4453" lvl="1" indent="-164747">
              <a:lnSpc>
                <a:spcPct val="121400"/>
              </a:lnSpc>
              <a:spcBef>
                <a:spcPts val="679"/>
              </a:spcBef>
              <a:buSzPct val="75675"/>
              <a:tabLst>
                <a:tab pos="272166" algn="l"/>
              </a:tabLst>
            </a:pPr>
            <a:endParaRPr lang="en-US" sz="3800" dirty="0">
              <a:latin typeface="Arial"/>
              <a:cs typeface="Arial"/>
            </a:endParaRPr>
          </a:p>
          <a:p>
            <a:pPr marL="221163" lvl="1" indent="0">
              <a:spcBef>
                <a:spcPts val="1096"/>
              </a:spcBef>
              <a:buNone/>
            </a:pPr>
            <a:r>
              <a:rPr lang="en-US" sz="2200" spc="269" baseline="5952" dirty="0">
                <a:latin typeface="Arial"/>
                <a:cs typeface="Arial"/>
              </a:rPr>
              <a:t>		</a:t>
            </a:r>
            <a:endParaRPr lang="en-US" dirty="0"/>
          </a:p>
        </p:txBody>
      </p:sp>
      <p:pic>
        <p:nvPicPr>
          <p:cNvPr id="2050" name="Picture 2" descr="Image result for baby formula and diaper">
            <a:extLst>
              <a:ext uri="{FF2B5EF4-FFF2-40B4-BE49-F238E27FC236}">
                <a16:creationId xmlns:a16="http://schemas.microsoft.com/office/drawing/2014/main" id="{4BF1628A-E3FB-4623-838E-E8C0A44AC1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755" y="3048000"/>
            <a:ext cx="2737781"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328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6504"/>
            <a:ext cx="8229600" cy="573157"/>
          </a:xfrm>
        </p:spPr>
        <p:txBody>
          <a:bodyPr>
            <a:noAutofit/>
          </a:bodyPr>
          <a:lstStyle/>
          <a:p>
            <a:r>
              <a:rPr lang="en-US" sz="3600" b="0" dirty="0">
                <a:solidFill>
                  <a:srgbClr val="0070C0"/>
                </a:solidFill>
              </a:rPr>
              <a:t>ARM Procedure &amp; Challenges</a:t>
            </a:r>
          </a:p>
        </p:txBody>
      </p:sp>
      <p:sp>
        <p:nvSpPr>
          <p:cNvPr id="3" name="Content Placeholder 2"/>
          <p:cNvSpPr>
            <a:spLocks noGrp="1"/>
          </p:cNvSpPr>
          <p:nvPr>
            <p:ph idx="1"/>
          </p:nvPr>
        </p:nvSpPr>
        <p:spPr>
          <a:xfrm>
            <a:off x="114300" y="761999"/>
            <a:ext cx="8915400" cy="5589503"/>
          </a:xfrm>
        </p:spPr>
        <p:txBody>
          <a:bodyPr>
            <a:noAutofit/>
          </a:bodyPr>
          <a:lstStyle/>
          <a:p>
            <a:pPr marL="0" indent="0">
              <a:buNone/>
            </a:pPr>
            <a:r>
              <a:rPr lang="en-US" sz="1700" b="1" dirty="0"/>
              <a:t>Step 1</a:t>
            </a:r>
            <a:r>
              <a:rPr lang="en-US" sz="1700" dirty="0"/>
              <a:t>: </a:t>
            </a:r>
            <a:r>
              <a:rPr lang="en-US" sz="1700" b="0" dirty="0"/>
              <a:t>Prepare data in a particular format</a:t>
            </a:r>
          </a:p>
          <a:p>
            <a:endParaRPr lang="en-US" sz="1700" b="0" dirty="0"/>
          </a:p>
          <a:p>
            <a:pPr marL="0" indent="0">
              <a:buNone/>
            </a:pPr>
            <a:r>
              <a:rPr lang="en-US" sz="1700" b="1" dirty="0"/>
              <a:t>Step 2</a:t>
            </a:r>
            <a:r>
              <a:rPr lang="en-US" sz="1700" dirty="0"/>
              <a:t>: </a:t>
            </a:r>
            <a:r>
              <a:rPr lang="en-US" sz="1700" b="0" dirty="0"/>
              <a:t>Short-list frequently occurring items (or items sets), based on some support level</a:t>
            </a:r>
          </a:p>
          <a:p>
            <a:endParaRPr lang="en-US" sz="1700" b="0" dirty="0"/>
          </a:p>
          <a:p>
            <a:pPr marL="0" indent="0">
              <a:buNone/>
            </a:pPr>
            <a:r>
              <a:rPr lang="en-US" sz="1700" b="1" dirty="0"/>
              <a:t>Step 3: </a:t>
            </a:r>
            <a:r>
              <a:rPr lang="en-US" sz="1700" b="0" dirty="0"/>
              <a:t>Generate relevant association rules from item sets generated in step 2 (based on some confidence parameters)</a:t>
            </a:r>
          </a:p>
          <a:p>
            <a:pPr marL="0" indent="0">
              <a:buNone/>
            </a:pPr>
            <a:endParaRPr lang="en-US" sz="1700" b="0" dirty="0"/>
          </a:p>
          <a:p>
            <a:pPr marL="0" indent="0">
              <a:buNone/>
            </a:pPr>
            <a:r>
              <a:rPr lang="en-US" sz="1700" b="0" dirty="0"/>
              <a:t>{Item A} -&gt; {Item B}           </a:t>
            </a:r>
            <a:r>
              <a:rPr lang="en-US" sz="1800" spc="9" dirty="0">
                <a:latin typeface="Helvetica" panose="020B0604020202020204" pitchFamily="34" charset="0"/>
                <a:cs typeface="Helvetica" panose="020B0604020202020204" pitchFamily="34" charset="0"/>
              </a:rPr>
              <a:t>[Support, Confidence, Lift]</a:t>
            </a:r>
          </a:p>
          <a:p>
            <a:pPr marL="0" indent="0">
              <a:buNone/>
            </a:pPr>
            <a:endParaRPr lang="en-US" sz="1700" b="0" dirty="0"/>
          </a:p>
          <a:p>
            <a:pPr marL="0" indent="0">
              <a:buNone/>
            </a:pPr>
            <a:r>
              <a:rPr lang="en-US" sz="1700" b="0" dirty="0"/>
              <a:t>Item A – Antecedent or premise of a rule</a:t>
            </a:r>
          </a:p>
          <a:p>
            <a:pPr marL="0" indent="0">
              <a:buNone/>
            </a:pPr>
            <a:r>
              <a:rPr lang="en-US" sz="1700" b="0" dirty="0"/>
              <a:t>Item B – Consequent or conclusion of a rule.</a:t>
            </a:r>
          </a:p>
          <a:p>
            <a:pPr marL="0" indent="0">
              <a:buNone/>
            </a:pPr>
            <a:endParaRPr lang="en-US" sz="1700" b="0" dirty="0"/>
          </a:p>
          <a:p>
            <a:pPr marL="0" indent="0">
              <a:buNone/>
            </a:pPr>
            <a:r>
              <a:rPr lang="en-US" sz="1700" b="0" dirty="0"/>
              <a:t>Main challenge for association rule analysis are</a:t>
            </a:r>
          </a:p>
          <a:p>
            <a:r>
              <a:rPr lang="en-US" sz="1700" b="0" dirty="0"/>
              <a:t>Computational time and resources</a:t>
            </a:r>
          </a:p>
          <a:p>
            <a:r>
              <a:rPr lang="en-US" sz="1700" b="0" dirty="0"/>
              <a:t>Ex: For association analysis of ‘n’ items, there will be </a:t>
            </a:r>
          </a:p>
          <a:p>
            <a:pPr marL="0" indent="0">
              <a:buNone/>
            </a:pPr>
            <a:r>
              <a:rPr lang="en-US" sz="1700" b="0" dirty="0"/>
              <a:t>	2</a:t>
            </a:r>
            <a:r>
              <a:rPr lang="en-US" sz="1700" b="0" baseline="30000" dirty="0"/>
              <a:t>n</a:t>
            </a:r>
            <a:r>
              <a:rPr lang="en-US" sz="1700" b="0" dirty="0"/>
              <a:t> -1 item sets, and 3</a:t>
            </a:r>
            <a:r>
              <a:rPr lang="en-US" sz="1700" b="0" baseline="30000" dirty="0"/>
              <a:t>n</a:t>
            </a:r>
            <a:r>
              <a:rPr lang="en-US" sz="1700" b="0" dirty="0"/>
              <a:t> – 2</a:t>
            </a:r>
            <a:r>
              <a:rPr lang="en-US" sz="1700" b="0" baseline="30000" dirty="0"/>
              <a:t>n</a:t>
            </a:r>
            <a:r>
              <a:rPr lang="en-US" sz="1700" b="0" dirty="0"/>
              <a:t> + 1 association rules can be found</a:t>
            </a:r>
          </a:p>
          <a:p>
            <a:r>
              <a:rPr lang="en-US" sz="1700" b="0" dirty="0"/>
              <a:t>Fortunately there are algorithmic approaches to efficiently find the frequent item sets and rules based on some parameters (support, confidence, lift)</a:t>
            </a:r>
          </a:p>
        </p:txBody>
      </p:sp>
    </p:spTree>
    <p:extLst>
      <p:ext uri="{BB962C8B-B14F-4D97-AF65-F5344CB8AC3E}">
        <p14:creationId xmlns:p14="http://schemas.microsoft.com/office/powerpoint/2010/main" val="205285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anim calcmode="lin" valueType="num">
                                      <p:cBhvr additive="base">
                                        <p:cTn id="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anim calcmode="lin" valueType="num">
                                      <p:cBhvr additive="base">
                                        <p:cTn id="1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anim calcmode="lin" valueType="num">
                                      <p:cBhvr additive="base">
                                        <p:cTn id="1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14" end="14"/>
                                            </p:txEl>
                                          </p:spTgt>
                                        </p:tgtEl>
                                        <p:attrNameLst>
                                          <p:attrName>style.visibility</p:attrName>
                                        </p:attrNameLst>
                                      </p:cBhvr>
                                      <p:to>
                                        <p:strVal val="visible"/>
                                      </p:to>
                                    </p:set>
                                    <p:anim calcmode="lin" valueType="num">
                                      <p:cBhvr additive="base">
                                        <p:cTn id="19"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15" end="15"/>
                                            </p:txEl>
                                          </p:spTgt>
                                        </p:tgtEl>
                                        <p:attrNameLst>
                                          <p:attrName>style.visibility</p:attrName>
                                        </p:attrNameLst>
                                      </p:cBhvr>
                                      <p:to>
                                        <p:strVal val="visible"/>
                                      </p:to>
                                    </p:set>
                                    <p:anim calcmode="lin" valueType="num">
                                      <p:cBhvr additive="base">
                                        <p:cTn id="23"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059"/>
            <a:ext cx="8229600" cy="667591"/>
          </a:xfrm>
        </p:spPr>
        <p:txBody>
          <a:bodyPr>
            <a:normAutofit/>
          </a:bodyPr>
          <a:lstStyle/>
          <a:p>
            <a:r>
              <a:rPr lang="en-US" sz="3600" b="0" dirty="0">
                <a:solidFill>
                  <a:srgbClr val="0070C0"/>
                </a:solidFill>
              </a:rPr>
              <a:t>Support, Confidence, Lift</a:t>
            </a:r>
          </a:p>
        </p:txBody>
      </p:sp>
      <p:sp>
        <p:nvSpPr>
          <p:cNvPr id="3" name="Content Placeholder 2"/>
          <p:cNvSpPr>
            <a:spLocks noGrp="1"/>
          </p:cNvSpPr>
          <p:nvPr>
            <p:ph idx="1"/>
          </p:nvPr>
        </p:nvSpPr>
        <p:spPr>
          <a:xfrm>
            <a:off x="0" y="1600201"/>
            <a:ext cx="9144000" cy="4721086"/>
          </a:xfrm>
        </p:spPr>
        <p:txBody>
          <a:bodyPr/>
          <a:lstStyle/>
          <a:p>
            <a:r>
              <a:rPr lang="en-US" b="1" dirty="0"/>
              <a:t>Support (A) =</a:t>
            </a:r>
            <a:endParaRPr lang="en-US" dirty="0"/>
          </a:p>
          <a:p>
            <a:endParaRPr lang="en-US" b="1" dirty="0"/>
          </a:p>
          <a:p>
            <a:endParaRPr lang="en-US" dirty="0"/>
          </a:p>
          <a:p>
            <a:r>
              <a:rPr lang="en-US" b="1" dirty="0"/>
              <a:t>Confidence (A → B) = </a:t>
            </a:r>
          </a:p>
          <a:p>
            <a:endParaRPr lang="en-US" dirty="0"/>
          </a:p>
          <a:p>
            <a:endParaRPr lang="en-US" dirty="0"/>
          </a:p>
          <a:p>
            <a:r>
              <a:rPr lang="en-US" dirty="0"/>
              <a:t>Lift (A </a:t>
            </a:r>
            <a:r>
              <a:rPr lang="en-US" dirty="0">
                <a:sym typeface="Wingdings" panose="05000000000000000000" pitchFamily="2" charset="2"/>
              </a:rPr>
              <a:t> B) = </a:t>
            </a: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 name="Object 3">
                <a:extLst>
                  <a:ext uri="{FF2B5EF4-FFF2-40B4-BE49-F238E27FC236}">
                    <a16:creationId xmlns:a16="http://schemas.microsoft.com/office/drawing/2014/main" id="{21033020-AB18-48C4-B3FA-6834D33A9E60}"/>
                  </a:ext>
                </a:extLst>
              </p:cNvPr>
              <p:cNvSpPr txBox="1"/>
              <p:nvPr/>
            </p:nvSpPr>
            <p:spPr>
              <a:xfrm>
                <a:off x="3325398" y="4696139"/>
                <a:ext cx="4444310" cy="8382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f>
                        <m:fPr>
                          <m:ctrlPr>
                            <a:rPr lang="en-US" sz="2800" i="1" smtClean="0">
                              <a:solidFill>
                                <a:srgbClr val="000000"/>
                              </a:solidFill>
                              <a:latin typeface="Cambria Math" panose="02040503050406030204" pitchFamily="18" charset="0"/>
                            </a:rPr>
                          </m:ctrlPr>
                        </m:fPr>
                        <m:num>
                          <m:r>
                            <a:rPr lang="en-US" sz="2800" i="1">
                              <a:solidFill>
                                <a:srgbClr val="000000"/>
                              </a:solidFill>
                              <a:latin typeface="Cambria Math" panose="02040503050406030204" pitchFamily="18" charset="0"/>
                            </a:rPr>
                            <m:t>𝑆𝑢𝑝𝑝𝑜𝑟𝑡</m:t>
                          </m:r>
                          <m:r>
                            <a:rPr lang="en-US" sz="2800" i="1">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𝐴</m:t>
                          </m:r>
                          <m:r>
                            <a:rPr lang="en-US" sz="2800" i="1">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𝐵</m:t>
                          </m:r>
                          <m:r>
                            <a:rPr lang="en-US" sz="2800" i="1">
                              <a:solidFill>
                                <a:srgbClr val="000000"/>
                              </a:solidFill>
                              <a:latin typeface="Cambria Math" panose="02040503050406030204" pitchFamily="18" charset="0"/>
                            </a:rPr>
                            <m:t>)</m:t>
                          </m:r>
                        </m:num>
                        <m:den>
                          <m:r>
                            <a:rPr lang="en-US" sz="2800" i="1">
                              <a:solidFill>
                                <a:srgbClr val="000000"/>
                              </a:solidFill>
                              <a:latin typeface="Cambria Math" panose="02040503050406030204" pitchFamily="18" charset="0"/>
                            </a:rPr>
                            <m:t>𝑆𝑢𝑝𝑝𝑜𝑟𝑡</m:t>
                          </m:r>
                          <m:r>
                            <a:rPr lang="en-US" sz="2800" i="1">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𝐴</m:t>
                          </m:r>
                          <m:r>
                            <a:rPr lang="en-US" sz="2800" i="1">
                              <a:solidFill>
                                <a:srgbClr val="000000"/>
                              </a:solidFill>
                              <a:latin typeface="Cambria Math" panose="02040503050406030204" pitchFamily="18" charset="0"/>
                            </a:rPr>
                            <m:t>)∗</m:t>
                          </m:r>
                          <m:r>
                            <a:rPr lang="en-US" sz="2800" i="1">
                              <a:solidFill>
                                <a:srgbClr val="000000"/>
                              </a:solidFill>
                              <a:latin typeface="Cambria Math" panose="02040503050406030204" pitchFamily="18" charset="0"/>
                            </a:rPr>
                            <m:t>𝑆𝑢𝑝𝑝𝑜𝑟𝑡</m:t>
                          </m:r>
                          <m:r>
                            <a:rPr lang="en-US" sz="2800" i="1">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𝐵</m:t>
                          </m:r>
                          <m:r>
                            <a:rPr lang="en-US" sz="2800" i="1">
                              <a:solidFill>
                                <a:srgbClr val="000000"/>
                              </a:solidFill>
                              <a:latin typeface="Cambria Math" panose="02040503050406030204" pitchFamily="18" charset="0"/>
                            </a:rPr>
                            <m:t>)</m:t>
                          </m:r>
                        </m:den>
                      </m:f>
                    </m:oMath>
                  </m:oMathPara>
                </a14:m>
                <a:endParaRPr lang="en-US" sz="2800" dirty="0"/>
              </a:p>
            </p:txBody>
          </p:sp>
        </mc:Choice>
        <mc:Fallback xmlns="">
          <p:sp>
            <p:nvSpPr>
              <p:cNvPr id="4" name="Object 3">
                <a:extLst>
                  <a:ext uri="{FF2B5EF4-FFF2-40B4-BE49-F238E27FC236}">
                    <a16:creationId xmlns:a16="http://schemas.microsoft.com/office/drawing/2014/main" id="{21033020-AB18-48C4-B3FA-6834D33A9E60}"/>
                  </a:ext>
                </a:extLst>
              </p:cNvPr>
              <p:cNvSpPr txBox="1">
                <a:spLocks noRot="1" noChangeAspect="1" noMove="1" noResize="1" noEditPoints="1" noAdjustHandles="1" noChangeArrowheads="1" noChangeShapeType="1" noTextEdit="1"/>
              </p:cNvSpPr>
              <p:nvPr/>
            </p:nvSpPr>
            <p:spPr>
              <a:xfrm>
                <a:off x="3325398" y="4696139"/>
                <a:ext cx="4444310" cy="838200"/>
              </a:xfrm>
              <a:prstGeom prst="rect">
                <a:avLst/>
              </a:prstGeom>
              <a:blipFill>
                <a:blip r:embed="rId3"/>
                <a:stretch>
                  <a:fillRect b="-11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bject 4">
                <a:extLst>
                  <a:ext uri="{FF2B5EF4-FFF2-40B4-BE49-F238E27FC236}">
                    <a16:creationId xmlns:a16="http://schemas.microsoft.com/office/drawing/2014/main" id="{4F14931E-2FCC-4033-B0BA-72D33812E965}"/>
                  </a:ext>
                </a:extLst>
              </p:cNvPr>
              <p:cNvSpPr txBox="1"/>
              <p:nvPr/>
            </p:nvSpPr>
            <p:spPr>
              <a:xfrm>
                <a:off x="5023816" y="3070992"/>
                <a:ext cx="2468494" cy="8382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f>
                        <m:fPr>
                          <m:ctrlPr>
                            <a:rPr lang="en-US" sz="2800" i="1" smtClean="0">
                              <a:solidFill>
                                <a:srgbClr val="000000"/>
                              </a:solidFill>
                              <a:latin typeface="Cambria Math" panose="02040503050406030204" pitchFamily="18" charset="0"/>
                            </a:rPr>
                          </m:ctrlPr>
                        </m:fPr>
                        <m:num>
                          <m:r>
                            <a:rPr lang="en-US" sz="2800" i="1">
                              <a:solidFill>
                                <a:srgbClr val="000000"/>
                              </a:solidFill>
                              <a:latin typeface="Cambria Math" panose="02040503050406030204" pitchFamily="18" charset="0"/>
                            </a:rPr>
                            <m:t>𝑆𝑢𝑝𝑝𝑜𝑟𝑡</m:t>
                          </m:r>
                          <m:r>
                            <a:rPr lang="en-US" sz="2800" i="1">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𝐴</m:t>
                          </m:r>
                          <m:r>
                            <a:rPr lang="en-US" sz="2800" i="1">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𝐵</m:t>
                          </m:r>
                          <m:r>
                            <a:rPr lang="en-US" sz="2800" i="1">
                              <a:solidFill>
                                <a:srgbClr val="000000"/>
                              </a:solidFill>
                              <a:latin typeface="Cambria Math" panose="02040503050406030204" pitchFamily="18" charset="0"/>
                            </a:rPr>
                            <m:t>)</m:t>
                          </m:r>
                        </m:num>
                        <m:den>
                          <m:r>
                            <a:rPr lang="en-US" sz="2800" i="1">
                              <a:solidFill>
                                <a:srgbClr val="000000"/>
                              </a:solidFill>
                              <a:latin typeface="Cambria Math" panose="02040503050406030204" pitchFamily="18" charset="0"/>
                            </a:rPr>
                            <m:t>𝑆𝑢𝑝𝑝𝑜𝑟𝑡</m:t>
                          </m:r>
                          <m:r>
                            <a:rPr lang="en-US" sz="2800" i="1">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𝐴</m:t>
                          </m:r>
                          <m:r>
                            <a:rPr lang="en-US" sz="2800" i="1">
                              <a:solidFill>
                                <a:srgbClr val="000000"/>
                              </a:solidFill>
                              <a:latin typeface="Cambria Math" panose="02040503050406030204" pitchFamily="18" charset="0"/>
                            </a:rPr>
                            <m:t>)</m:t>
                          </m:r>
                        </m:den>
                      </m:f>
                    </m:oMath>
                  </m:oMathPara>
                </a14:m>
                <a:endParaRPr lang="en-US" sz="2800" dirty="0"/>
              </a:p>
            </p:txBody>
          </p:sp>
        </mc:Choice>
        <mc:Fallback xmlns="">
          <p:sp>
            <p:nvSpPr>
              <p:cNvPr id="5" name="Object 4">
                <a:extLst>
                  <a:ext uri="{FF2B5EF4-FFF2-40B4-BE49-F238E27FC236}">
                    <a16:creationId xmlns:a16="http://schemas.microsoft.com/office/drawing/2014/main" id="{4F14931E-2FCC-4033-B0BA-72D33812E965}"/>
                  </a:ext>
                </a:extLst>
              </p:cNvPr>
              <p:cNvSpPr txBox="1">
                <a:spLocks noRot="1" noChangeAspect="1" noMove="1" noResize="1" noEditPoints="1" noAdjustHandles="1" noChangeArrowheads="1" noChangeShapeType="1" noTextEdit="1"/>
              </p:cNvSpPr>
              <p:nvPr/>
            </p:nvSpPr>
            <p:spPr>
              <a:xfrm>
                <a:off x="5023816" y="3070992"/>
                <a:ext cx="2468494" cy="838200"/>
              </a:xfrm>
              <a:prstGeom prst="rect">
                <a:avLst/>
              </a:prstGeom>
              <a:blipFill>
                <a:blip r:embed="rId4"/>
                <a:stretch>
                  <a:fillRect b="-124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bject 4">
                <a:extLst>
                  <a:ext uri="{FF2B5EF4-FFF2-40B4-BE49-F238E27FC236}">
                    <a16:creationId xmlns:a16="http://schemas.microsoft.com/office/drawing/2014/main" id="{8307236F-BDFB-4583-BA92-A68B30D494D7}"/>
                  </a:ext>
                </a:extLst>
              </p:cNvPr>
              <p:cNvSpPr txBox="1"/>
              <p:nvPr/>
            </p:nvSpPr>
            <p:spPr>
              <a:xfrm>
                <a:off x="3183558" y="1508919"/>
                <a:ext cx="4727990" cy="8382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f>
                        <m:fPr>
                          <m:ctrlPr>
                            <a:rPr lang="en-US" sz="2800" i="1" smtClean="0">
                              <a:solidFill>
                                <a:srgbClr val="000000"/>
                              </a:solidFill>
                              <a:latin typeface="Cambria Math" panose="02040503050406030204" pitchFamily="18" charset="0"/>
                            </a:rPr>
                          </m:ctrlPr>
                        </m:fPr>
                        <m:num>
                          <m:r>
                            <a:rPr lang="en-US" sz="2800" b="0" i="1" smtClean="0">
                              <a:solidFill>
                                <a:srgbClr val="000000"/>
                              </a:solidFill>
                              <a:latin typeface="Cambria Math" panose="02040503050406030204" pitchFamily="18" charset="0"/>
                            </a:rPr>
                            <m:t>𝑁𝑢𝑚𝑏𝑒𝑟</m:t>
                          </m:r>
                          <m:r>
                            <a:rPr lang="en-US" sz="2800" b="0" i="1" smtClean="0">
                              <a:solidFill>
                                <a:srgbClr val="000000"/>
                              </a:solidFill>
                              <a:latin typeface="Cambria Math" panose="02040503050406030204" pitchFamily="18" charset="0"/>
                            </a:rPr>
                            <m:t> </m:t>
                          </m:r>
                          <m:r>
                            <a:rPr lang="en-US" sz="2800" b="0" i="1" smtClean="0">
                              <a:solidFill>
                                <a:srgbClr val="000000"/>
                              </a:solidFill>
                              <a:latin typeface="Cambria Math" panose="02040503050406030204" pitchFamily="18" charset="0"/>
                            </a:rPr>
                            <m:t>𝑜𝑓</m:t>
                          </m:r>
                          <m:r>
                            <a:rPr lang="en-US" sz="2800" b="0" i="1" smtClean="0">
                              <a:solidFill>
                                <a:srgbClr val="000000"/>
                              </a:solidFill>
                              <a:latin typeface="Cambria Math" panose="02040503050406030204" pitchFamily="18" charset="0"/>
                            </a:rPr>
                            <m:t> </m:t>
                          </m:r>
                          <m:r>
                            <a:rPr lang="en-US" sz="2800" b="0" i="1" smtClean="0">
                              <a:solidFill>
                                <a:srgbClr val="000000"/>
                              </a:solidFill>
                              <a:latin typeface="Cambria Math" panose="02040503050406030204" pitchFamily="18" charset="0"/>
                            </a:rPr>
                            <m:t>𝑂𝑐𝑐𝑢𝑟𝑒𝑛𝑐𝑒𝑠</m:t>
                          </m:r>
                          <m:r>
                            <a:rPr lang="en-US" sz="2800" b="0" i="1" smtClean="0">
                              <a:solidFill>
                                <a:srgbClr val="000000"/>
                              </a:solidFill>
                              <a:latin typeface="Cambria Math" panose="02040503050406030204" pitchFamily="18" charset="0"/>
                            </a:rPr>
                            <m:t> </m:t>
                          </m:r>
                          <m:r>
                            <a:rPr lang="en-US" sz="2800" b="0" i="1" smtClean="0">
                              <a:solidFill>
                                <a:srgbClr val="000000"/>
                              </a:solidFill>
                              <a:latin typeface="Cambria Math" panose="02040503050406030204" pitchFamily="18" charset="0"/>
                            </a:rPr>
                            <m:t>𝑜𝑓</m:t>
                          </m:r>
                          <m:r>
                            <a:rPr lang="en-US" sz="2800" b="0" i="1" smtClean="0">
                              <a:solidFill>
                                <a:srgbClr val="000000"/>
                              </a:solidFill>
                              <a:latin typeface="Cambria Math" panose="02040503050406030204" pitchFamily="18" charset="0"/>
                            </a:rPr>
                            <m:t> </m:t>
                          </m:r>
                          <m:r>
                            <a:rPr lang="en-US" sz="2800" b="0" i="1" smtClean="0">
                              <a:solidFill>
                                <a:srgbClr val="000000"/>
                              </a:solidFill>
                              <a:latin typeface="Cambria Math" panose="02040503050406030204" pitchFamily="18" charset="0"/>
                            </a:rPr>
                            <m:t>𝐼𝑡𝑒𝑚</m:t>
                          </m:r>
                          <m:r>
                            <a:rPr lang="en-US" sz="2800" b="0" i="1" smtClean="0">
                              <a:solidFill>
                                <a:srgbClr val="000000"/>
                              </a:solidFill>
                              <a:latin typeface="Cambria Math" panose="02040503050406030204" pitchFamily="18" charset="0"/>
                            </a:rPr>
                            <m:t> </m:t>
                          </m:r>
                          <m:r>
                            <a:rPr lang="en-US" sz="2800" b="0" i="1" smtClean="0">
                              <a:solidFill>
                                <a:srgbClr val="000000"/>
                              </a:solidFill>
                              <a:latin typeface="Cambria Math" panose="02040503050406030204" pitchFamily="18" charset="0"/>
                            </a:rPr>
                            <m:t>𝐴</m:t>
                          </m:r>
                        </m:num>
                        <m:den>
                          <m:r>
                            <a:rPr lang="en-US" sz="2800" b="0" i="1" smtClean="0">
                              <a:solidFill>
                                <a:srgbClr val="000000"/>
                              </a:solidFill>
                              <a:latin typeface="Cambria Math" panose="02040503050406030204" pitchFamily="18" charset="0"/>
                            </a:rPr>
                            <m:t>𝑇𝑜𝑡𝑎𝑙</m:t>
                          </m:r>
                          <m:r>
                            <a:rPr lang="en-US" sz="2800" b="0" i="1" smtClean="0">
                              <a:solidFill>
                                <a:srgbClr val="000000"/>
                              </a:solidFill>
                              <a:latin typeface="Cambria Math" panose="02040503050406030204" pitchFamily="18" charset="0"/>
                            </a:rPr>
                            <m:t> </m:t>
                          </m:r>
                          <m:r>
                            <a:rPr lang="en-US" sz="2800" b="0" i="1" smtClean="0">
                              <a:solidFill>
                                <a:srgbClr val="000000"/>
                              </a:solidFill>
                              <a:latin typeface="Cambria Math" panose="02040503050406030204" pitchFamily="18" charset="0"/>
                            </a:rPr>
                            <m:t>𝑁𝑢𝑚𝑏𝑒𝑟</m:t>
                          </m:r>
                          <m:r>
                            <a:rPr lang="en-US" sz="2800" b="0" i="1" smtClean="0">
                              <a:solidFill>
                                <a:srgbClr val="000000"/>
                              </a:solidFill>
                              <a:latin typeface="Cambria Math" panose="02040503050406030204" pitchFamily="18" charset="0"/>
                            </a:rPr>
                            <m:t> </m:t>
                          </m:r>
                          <m:r>
                            <a:rPr lang="en-US" sz="2800" b="0" i="1" smtClean="0">
                              <a:solidFill>
                                <a:srgbClr val="000000"/>
                              </a:solidFill>
                              <a:latin typeface="Cambria Math" panose="02040503050406030204" pitchFamily="18" charset="0"/>
                            </a:rPr>
                            <m:t>𝑜𝑓</m:t>
                          </m:r>
                          <m:r>
                            <a:rPr lang="en-US" sz="2800" b="0" i="1" smtClean="0">
                              <a:solidFill>
                                <a:srgbClr val="000000"/>
                              </a:solidFill>
                              <a:latin typeface="Cambria Math" panose="02040503050406030204" pitchFamily="18" charset="0"/>
                            </a:rPr>
                            <m:t> </m:t>
                          </m:r>
                          <m:r>
                            <a:rPr lang="en-US" sz="2800" b="0" i="1" smtClean="0">
                              <a:solidFill>
                                <a:srgbClr val="000000"/>
                              </a:solidFill>
                              <a:latin typeface="Cambria Math" panose="02040503050406030204" pitchFamily="18" charset="0"/>
                            </a:rPr>
                            <m:t>𝑡𝑟𝑎𝑛𝑠𝑎𝑐𝑡𝑖𝑜𝑛𝑠</m:t>
                          </m:r>
                        </m:den>
                      </m:f>
                    </m:oMath>
                  </m:oMathPara>
                </a14:m>
                <a:endParaRPr lang="en-US" sz="2800" dirty="0"/>
              </a:p>
            </p:txBody>
          </p:sp>
        </mc:Choice>
        <mc:Fallback xmlns="">
          <p:sp>
            <p:nvSpPr>
              <p:cNvPr id="9" name="Object 4">
                <a:extLst>
                  <a:ext uri="{FF2B5EF4-FFF2-40B4-BE49-F238E27FC236}">
                    <a16:creationId xmlns:a16="http://schemas.microsoft.com/office/drawing/2014/main" id="{8307236F-BDFB-4583-BA92-A68B30D494D7}"/>
                  </a:ext>
                </a:extLst>
              </p:cNvPr>
              <p:cNvSpPr txBox="1">
                <a:spLocks noRot="1" noChangeAspect="1" noMove="1" noResize="1" noEditPoints="1" noAdjustHandles="1" noChangeArrowheads="1" noChangeShapeType="1" noTextEdit="1"/>
              </p:cNvSpPr>
              <p:nvPr/>
            </p:nvSpPr>
            <p:spPr>
              <a:xfrm>
                <a:off x="3183558" y="1508919"/>
                <a:ext cx="4727990" cy="838200"/>
              </a:xfrm>
              <a:prstGeom prst="rect">
                <a:avLst/>
              </a:prstGeom>
              <a:blipFill>
                <a:blip r:embed="rId5"/>
                <a:stretch>
                  <a:fillRect r="-14175" b="-11679"/>
                </a:stretch>
              </a:blipFill>
            </p:spPr>
            <p:txBody>
              <a:bodyPr/>
              <a:lstStyle/>
              <a:p>
                <a:r>
                  <a:rPr lang="en-US">
                    <a:noFill/>
                  </a:rPr>
                  <a:t> </a:t>
                </a:r>
              </a:p>
            </p:txBody>
          </p:sp>
        </mc:Fallback>
      </mc:AlternateContent>
    </p:spTree>
    <p:extLst>
      <p:ext uri="{BB962C8B-B14F-4D97-AF65-F5344CB8AC3E}">
        <p14:creationId xmlns:p14="http://schemas.microsoft.com/office/powerpoint/2010/main" val="941711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443"/>
            <a:ext cx="8229600" cy="573157"/>
          </a:xfrm>
        </p:spPr>
        <p:txBody>
          <a:bodyPr>
            <a:noAutofit/>
          </a:bodyPr>
          <a:lstStyle/>
          <a:p>
            <a:r>
              <a:rPr lang="en-US" sz="3600" b="0" dirty="0">
                <a:solidFill>
                  <a:srgbClr val="0070C0"/>
                </a:solidFill>
              </a:rPr>
              <a:t>ARM Practical Example: Grocery Store</a:t>
            </a:r>
          </a:p>
        </p:txBody>
      </p:sp>
      <p:sp>
        <p:nvSpPr>
          <p:cNvPr id="3" name="Content Placeholder 2"/>
          <p:cNvSpPr>
            <a:spLocks noGrp="1"/>
          </p:cNvSpPr>
          <p:nvPr>
            <p:ph idx="1"/>
          </p:nvPr>
        </p:nvSpPr>
        <p:spPr>
          <a:xfrm>
            <a:off x="179240" y="814769"/>
            <a:ext cx="3669637" cy="3882579"/>
          </a:xfrm>
        </p:spPr>
        <p:txBody>
          <a:bodyPr>
            <a:noAutofit/>
          </a:bodyPr>
          <a:lstStyle/>
          <a:p>
            <a:pPr marL="0" indent="0">
              <a:buNone/>
            </a:pPr>
            <a:r>
              <a:rPr lang="en-US" sz="2000" dirty="0"/>
              <a:t>Step 1: </a:t>
            </a:r>
            <a:r>
              <a:rPr lang="en-US" sz="2000" b="0" dirty="0"/>
              <a:t>Prepare data in a particular format</a:t>
            </a:r>
          </a:p>
          <a:p>
            <a:endParaRPr lang="en-US" sz="2000" b="0" dirty="0"/>
          </a:p>
          <a:p>
            <a:pPr marL="0" indent="0">
              <a:buNone/>
            </a:pPr>
            <a:r>
              <a:rPr lang="en-US" sz="2000" dirty="0"/>
              <a:t>Step 2: </a:t>
            </a:r>
            <a:r>
              <a:rPr lang="en-US" sz="2000" b="0" dirty="0"/>
              <a:t>Short-list frequently occurring items/item sets based on some support level</a:t>
            </a:r>
          </a:p>
          <a:p>
            <a:pPr marL="0" indent="0">
              <a:buNone/>
            </a:pPr>
            <a:endParaRPr lang="en-US" sz="2000" b="0" dirty="0"/>
          </a:p>
          <a:p>
            <a:pPr marL="0" indent="0">
              <a:buNone/>
            </a:pPr>
            <a:endParaRPr lang="en-US" sz="2000" b="0" dirty="0"/>
          </a:p>
          <a:p>
            <a:pPr marL="0" indent="0">
              <a:buNone/>
            </a:pPr>
            <a:endParaRPr lang="en-US" sz="2000" b="0" dirty="0"/>
          </a:p>
          <a:p>
            <a:pPr marL="0" indent="0">
              <a:buNone/>
            </a:pPr>
            <a:endParaRPr lang="en-US" sz="2000" b="0" dirty="0"/>
          </a:p>
          <a:p>
            <a:pPr marL="0" indent="0">
              <a:buNone/>
            </a:pPr>
            <a:endParaRPr lang="en-US" sz="2000" b="0" dirty="0"/>
          </a:p>
          <a:p>
            <a:pPr marL="0" indent="0">
              <a:buNone/>
            </a:pPr>
            <a:endParaRPr lang="en-US" sz="2000" b="0" dirty="0"/>
          </a:p>
          <a:p>
            <a:pPr marL="0" indent="0">
              <a:buNone/>
            </a:pPr>
            <a:r>
              <a:rPr lang="en-US" sz="2000" dirty="0"/>
              <a:t>Step 3: </a:t>
            </a:r>
            <a:r>
              <a:rPr lang="en-US" sz="2000" b="0" dirty="0"/>
              <a:t>Generate Rules</a:t>
            </a:r>
          </a:p>
          <a:p>
            <a:pPr marL="0" indent="0">
              <a:buNone/>
            </a:pPr>
            <a:endParaRPr lang="en-US" sz="2000" b="0" dirty="0"/>
          </a:p>
          <a:p>
            <a:pPr marL="0" indent="0">
              <a:buNone/>
            </a:pPr>
            <a:endParaRPr lang="en-US" sz="2000" b="0" dirty="0"/>
          </a:p>
          <a:p>
            <a:pPr marL="0" indent="0">
              <a:buNone/>
            </a:pPr>
            <a:endParaRPr lang="en-US" sz="2000" b="0" dirty="0"/>
          </a:p>
          <a:p>
            <a:pPr marL="0" indent="0">
              <a:buNone/>
            </a:pPr>
            <a:endParaRPr lang="en-US" sz="2000" dirty="0"/>
          </a:p>
          <a:p>
            <a:pPr marL="0" indent="0">
              <a:buNone/>
            </a:pPr>
            <a:endParaRPr lang="en-US" sz="2000" b="0" dirty="0"/>
          </a:p>
          <a:p>
            <a:pPr marL="0" indent="0">
              <a:buNone/>
            </a:pPr>
            <a:endParaRPr lang="en-US" sz="2000" b="0" dirty="0"/>
          </a:p>
          <a:p>
            <a:pPr marL="0" indent="0">
              <a:buNone/>
            </a:pPr>
            <a:endParaRPr lang="en-US" sz="2000" b="0" dirty="0"/>
          </a:p>
          <a:p>
            <a:pPr marL="0" indent="0">
              <a:buNone/>
            </a:pPr>
            <a:endParaRPr lang="en-US" sz="2000" b="0" dirty="0"/>
          </a:p>
          <a:p>
            <a:pPr marL="0" indent="0">
              <a:buNone/>
            </a:pPr>
            <a:endParaRPr lang="en-US" sz="2000" b="0" dirty="0"/>
          </a:p>
          <a:p>
            <a:pPr marL="0" indent="0">
              <a:buNone/>
            </a:pPr>
            <a:endParaRPr lang="en-US" sz="2000" b="0" dirty="0"/>
          </a:p>
          <a:p>
            <a:pPr marL="0" indent="0">
              <a:buNone/>
            </a:pPr>
            <a:endParaRPr lang="en-US" sz="2000" dirty="0"/>
          </a:p>
          <a:p>
            <a:pPr marL="0" indent="0">
              <a:buNone/>
            </a:pPr>
            <a:endParaRPr lang="en-US" sz="2000" dirty="0"/>
          </a:p>
        </p:txBody>
      </p:sp>
      <p:sp>
        <p:nvSpPr>
          <p:cNvPr id="6" name="AutoShape 7" descr="Association Rule Lift eqn">
            <a:extLst>
              <a:ext uri="{FF2B5EF4-FFF2-40B4-BE49-F238E27FC236}">
                <a16:creationId xmlns:a16="http://schemas.microsoft.com/office/drawing/2014/main" id="{CB82338F-C488-4DC8-8C2C-561579C3BFD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83496D9-4493-49A0-9428-8F3C0D03C381}"/>
              </a:ext>
            </a:extLst>
          </p:cNvPr>
          <p:cNvPicPr>
            <a:picLocks noChangeAspect="1"/>
          </p:cNvPicPr>
          <p:nvPr/>
        </p:nvPicPr>
        <p:blipFill>
          <a:blip r:embed="rId3"/>
          <a:stretch>
            <a:fillRect/>
          </a:stretch>
        </p:blipFill>
        <p:spPr>
          <a:xfrm>
            <a:off x="314325" y="3438448"/>
            <a:ext cx="3534553" cy="1442980"/>
          </a:xfrm>
          <a:prstGeom prst="rect">
            <a:avLst/>
          </a:prstGeom>
        </p:spPr>
      </p:pic>
      <p:pic>
        <p:nvPicPr>
          <p:cNvPr id="14" name="Picture 13">
            <a:extLst>
              <a:ext uri="{FF2B5EF4-FFF2-40B4-BE49-F238E27FC236}">
                <a16:creationId xmlns:a16="http://schemas.microsoft.com/office/drawing/2014/main" id="{775C15D5-7664-4C88-8377-807053F5A331}"/>
              </a:ext>
            </a:extLst>
          </p:cNvPr>
          <p:cNvPicPr>
            <a:picLocks noChangeAspect="1"/>
          </p:cNvPicPr>
          <p:nvPr/>
        </p:nvPicPr>
        <p:blipFill>
          <a:blip r:embed="rId4"/>
          <a:stretch>
            <a:fillRect/>
          </a:stretch>
        </p:blipFill>
        <p:spPr>
          <a:xfrm>
            <a:off x="3848878" y="814769"/>
            <a:ext cx="5115882" cy="5416697"/>
          </a:xfrm>
          <a:prstGeom prst="rect">
            <a:avLst/>
          </a:prstGeom>
        </p:spPr>
      </p:pic>
      <p:pic>
        <p:nvPicPr>
          <p:cNvPr id="17" name="Picture 16">
            <a:extLst>
              <a:ext uri="{FF2B5EF4-FFF2-40B4-BE49-F238E27FC236}">
                <a16:creationId xmlns:a16="http://schemas.microsoft.com/office/drawing/2014/main" id="{1C186363-4764-4128-97BE-21ACA4E27ADE}"/>
              </a:ext>
            </a:extLst>
          </p:cNvPr>
          <p:cNvPicPr>
            <a:picLocks noChangeAspect="1"/>
          </p:cNvPicPr>
          <p:nvPr/>
        </p:nvPicPr>
        <p:blipFill>
          <a:blip r:embed="rId5"/>
          <a:stretch>
            <a:fillRect/>
          </a:stretch>
        </p:blipFill>
        <p:spPr>
          <a:xfrm>
            <a:off x="1026052" y="5652199"/>
            <a:ext cx="1826490" cy="579267"/>
          </a:xfrm>
          <a:prstGeom prst="rect">
            <a:avLst/>
          </a:prstGeom>
        </p:spPr>
      </p:pic>
    </p:spTree>
    <p:extLst>
      <p:ext uri="{BB962C8B-B14F-4D97-AF65-F5344CB8AC3E}">
        <p14:creationId xmlns:p14="http://schemas.microsoft.com/office/powerpoint/2010/main" val="4042828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8B67D7-1ED7-46E5-80FC-CF3F78B0F702}"/>
              </a:ext>
            </a:extLst>
          </p:cNvPr>
          <p:cNvSpPr>
            <a:spLocks noGrp="1"/>
          </p:cNvSpPr>
          <p:nvPr>
            <p:ph type="sldNum" sz="quarter" idx="4"/>
          </p:nvPr>
        </p:nvSpPr>
        <p:spPr/>
        <p:txBody>
          <a:bodyPr/>
          <a:lstStyle/>
          <a:p>
            <a:fld id="{38CFBFC5-68E7-4431-8625-A5845C183C00}" type="slidenum">
              <a:rPr lang="en-US" smtClean="0"/>
              <a:pPr/>
              <a:t>15</a:t>
            </a:fld>
            <a:endParaRPr lang="en-US" dirty="0"/>
          </a:p>
        </p:txBody>
      </p:sp>
      <p:sp>
        <p:nvSpPr>
          <p:cNvPr id="5" name="Title 1">
            <a:extLst>
              <a:ext uri="{FF2B5EF4-FFF2-40B4-BE49-F238E27FC236}">
                <a16:creationId xmlns:a16="http://schemas.microsoft.com/office/drawing/2014/main" id="{C14CB339-9611-4F5A-9356-71A61E0D4E50}"/>
              </a:ext>
            </a:extLst>
          </p:cNvPr>
          <p:cNvSpPr>
            <a:spLocks noGrp="1"/>
          </p:cNvSpPr>
          <p:nvPr>
            <p:ph type="title"/>
          </p:nvPr>
        </p:nvSpPr>
        <p:spPr>
          <a:xfrm>
            <a:off x="402804" y="21094"/>
            <a:ext cx="8229600" cy="667591"/>
          </a:xfrm>
        </p:spPr>
        <p:txBody>
          <a:bodyPr>
            <a:normAutofit/>
          </a:bodyPr>
          <a:lstStyle/>
          <a:p>
            <a:r>
              <a:rPr lang="en-US" sz="3600" b="0" dirty="0">
                <a:solidFill>
                  <a:srgbClr val="0070C0"/>
                </a:solidFill>
              </a:rPr>
              <a:t>ARM: Grocery store</a:t>
            </a:r>
          </a:p>
        </p:txBody>
      </p:sp>
      <p:sp>
        <p:nvSpPr>
          <p:cNvPr id="7" name="Content Placeholder 6">
            <a:extLst>
              <a:ext uri="{FF2B5EF4-FFF2-40B4-BE49-F238E27FC236}">
                <a16:creationId xmlns:a16="http://schemas.microsoft.com/office/drawing/2014/main" id="{5CA9DCBF-0086-4BD6-8B8D-052A547C7283}"/>
              </a:ext>
            </a:extLst>
          </p:cNvPr>
          <p:cNvSpPr>
            <a:spLocks noGrp="1"/>
          </p:cNvSpPr>
          <p:nvPr>
            <p:ph idx="1"/>
          </p:nvPr>
        </p:nvSpPr>
        <p:spPr>
          <a:xfrm>
            <a:off x="77545" y="765747"/>
            <a:ext cx="8229600" cy="4821038"/>
          </a:xfrm>
        </p:spPr>
        <p:txBody>
          <a:bodyPr/>
          <a:lstStyle/>
          <a:p>
            <a:r>
              <a:rPr lang="en-US" b="0" dirty="0"/>
              <a:t>Rule Significance</a:t>
            </a:r>
          </a:p>
          <a:p>
            <a:endParaRPr lang="en-US" b="0" dirty="0"/>
          </a:p>
          <a:p>
            <a:endParaRPr lang="en-US" b="0" dirty="0"/>
          </a:p>
        </p:txBody>
      </p:sp>
      <p:pic>
        <p:nvPicPr>
          <p:cNvPr id="8" name="Content Placeholder 5">
            <a:extLst>
              <a:ext uri="{FF2B5EF4-FFF2-40B4-BE49-F238E27FC236}">
                <a16:creationId xmlns:a16="http://schemas.microsoft.com/office/drawing/2014/main" id="{F72D3B23-3672-4D79-AC58-4906DE66E932}"/>
              </a:ext>
            </a:extLst>
          </p:cNvPr>
          <p:cNvPicPr>
            <a:picLocks noChangeAspect="1"/>
          </p:cNvPicPr>
          <p:nvPr/>
        </p:nvPicPr>
        <p:blipFill>
          <a:blip r:embed="rId3"/>
          <a:stretch>
            <a:fillRect/>
          </a:stretch>
        </p:blipFill>
        <p:spPr>
          <a:xfrm>
            <a:off x="143935" y="1816070"/>
            <a:ext cx="8744775" cy="926133"/>
          </a:xfrm>
          <a:prstGeom prst="rect">
            <a:avLst/>
          </a:prstGeom>
        </p:spPr>
      </p:pic>
      <p:pic>
        <p:nvPicPr>
          <p:cNvPr id="9" name="Picture 8">
            <a:extLst>
              <a:ext uri="{FF2B5EF4-FFF2-40B4-BE49-F238E27FC236}">
                <a16:creationId xmlns:a16="http://schemas.microsoft.com/office/drawing/2014/main" id="{D8CCE3ED-55BA-45F5-8739-F8DC51699082}"/>
              </a:ext>
            </a:extLst>
          </p:cNvPr>
          <p:cNvPicPr>
            <a:picLocks noChangeAspect="1"/>
          </p:cNvPicPr>
          <p:nvPr/>
        </p:nvPicPr>
        <p:blipFill>
          <a:blip r:embed="rId4"/>
          <a:stretch>
            <a:fillRect/>
          </a:stretch>
        </p:blipFill>
        <p:spPr>
          <a:xfrm>
            <a:off x="143935" y="3176266"/>
            <a:ext cx="8922520" cy="1141344"/>
          </a:xfrm>
          <a:prstGeom prst="rect">
            <a:avLst/>
          </a:prstGeom>
        </p:spPr>
      </p:pic>
      <p:pic>
        <p:nvPicPr>
          <p:cNvPr id="10" name="Picture 9">
            <a:extLst>
              <a:ext uri="{FF2B5EF4-FFF2-40B4-BE49-F238E27FC236}">
                <a16:creationId xmlns:a16="http://schemas.microsoft.com/office/drawing/2014/main" id="{55FE4753-F421-4384-A722-9B789A8C1FA9}"/>
              </a:ext>
            </a:extLst>
          </p:cNvPr>
          <p:cNvPicPr>
            <a:picLocks noChangeAspect="1"/>
          </p:cNvPicPr>
          <p:nvPr/>
        </p:nvPicPr>
        <p:blipFill>
          <a:blip r:embed="rId5"/>
          <a:stretch>
            <a:fillRect/>
          </a:stretch>
        </p:blipFill>
        <p:spPr>
          <a:xfrm>
            <a:off x="210964" y="4879504"/>
            <a:ext cx="8386963" cy="1141344"/>
          </a:xfrm>
          <a:prstGeom prst="rect">
            <a:avLst/>
          </a:prstGeom>
        </p:spPr>
      </p:pic>
    </p:spTree>
    <p:extLst>
      <p:ext uri="{BB962C8B-B14F-4D97-AF65-F5344CB8AC3E}">
        <p14:creationId xmlns:p14="http://schemas.microsoft.com/office/powerpoint/2010/main" val="2166012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26107"/>
            <a:ext cx="8915400" cy="5205785"/>
          </a:xfrm>
        </p:spPr>
        <p:txBody>
          <a:bodyPr>
            <a:noAutofit/>
          </a:bodyPr>
          <a:lstStyle/>
          <a:p>
            <a:pPr marL="0" indent="0">
              <a:buNone/>
            </a:pPr>
            <a:r>
              <a:rPr lang="en-US" sz="2200" b="1" spc="9" dirty="0">
                <a:latin typeface="Helvetica" panose="020B0604020202020204" pitchFamily="34" charset="0"/>
                <a:cs typeface="Helvetica" panose="020B0604020202020204" pitchFamily="34" charset="0"/>
              </a:rPr>
              <a:t>Why Use Support? </a:t>
            </a:r>
          </a:p>
          <a:p>
            <a:r>
              <a:rPr lang="en-US" sz="2000" spc="9" dirty="0">
                <a:latin typeface="Helvetica" panose="020B0604020202020204" pitchFamily="34" charset="0"/>
                <a:cs typeface="Helvetica" panose="020B0604020202020204" pitchFamily="34" charset="0"/>
              </a:rPr>
              <a:t>Removes rules with low potential business relevance.</a:t>
            </a:r>
          </a:p>
          <a:p>
            <a:r>
              <a:rPr lang="en-US" sz="2000" spc="9" dirty="0">
                <a:latin typeface="Helvetica" panose="020B0604020202020204" pitchFamily="34" charset="0"/>
                <a:cs typeface="Helvetica" panose="020B0604020202020204" pitchFamily="34" charset="0"/>
              </a:rPr>
              <a:t>Support can make association rule discovery more efficient.</a:t>
            </a:r>
          </a:p>
          <a:p>
            <a:endParaRPr lang="en-US" sz="2000" spc="9" dirty="0">
              <a:latin typeface="Helvetica" panose="020B0604020202020204" pitchFamily="34" charset="0"/>
              <a:cs typeface="Helvetica" panose="020B0604020202020204" pitchFamily="34" charset="0"/>
            </a:endParaRPr>
          </a:p>
          <a:p>
            <a:pPr marL="0" indent="0">
              <a:buNone/>
            </a:pPr>
            <a:r>
              <a:rPr lang="en-US" sz="2200" b="1" spc="9" dirty="0">
                <a:latin typeface="Helvetica" panose="020B0604020202020204" pitchFamily="34" charset="0"/>
                <a:cs typeface="Helvetica" panose="020B0604020202020204" pitchFamily="34" charset="0"/>
              </a:rPr>
              <a:t>Why Use Confidence?</a:t>
            </a:r>
            <a:endParaRPr lang="en-US" sz="2200" spc="9" dirty="0">
              <a:latin typeface="Helvetica" panose="020B0604020202020204" pitchFamily="34" charset="0"/>
              <a:cs typeface="Helvetica" panose="020B0604020202020204" pitchFamily="34" charset="0"/>
            </a:endParaRPr>
          </a:p>
          <a:p>
            <a:r>
              <a:rPr lang="en-US" sz="2000" spc="9" dirty="0">
                <a:latin typeface="Helvetica" panose="020B0604020202020204" pitchFamily="34" charset="0"/>
                <a:cs typeface="Helvetica" panose="020B0604020202020204" pitchFamily="34" charset="0"/>
              </a:rPr>
              <a:t>Indicates which items in a set have higher information value. </a:t>
            </a:r>
          </a:p>
          <a:p>
            <a:r>
              <a:rPr lang="en-US" sz="2000" spc="9" dirty="0">
                <a:latin typeface="Helvetica" panose="020B0604020202020204" pitchFamily="34" charset="0"/>
                <a:cs typeface="Helvetica" panose="020B0604020202020204" pitchFamily="34" charset="0"/>
              </a:rPr>
              <a:t>Can be used to estimate the business impact of a rule.</a:t>
            </a:r>
          </a:p>
          <a:p>
            <a:r>
              <a:rPr lang="en-US" sz="2000" spc="9" dirty="0">
                <a:latin typeface="Helvetica" panose="020B0604020202020204" pitchFamily="34" charset="0"/>
                <a:cs typeface="Helvetica" panose="020B0604020202020204" pitchFamily="34" charset="0"/>
              </a:rPr>
              <a:t>Measures the probability of Item B occurring because Item A has occurred.</a:t>
            </a:r>
          </a:p>
          <a:p>
            <a:endParaRPr lang="en-US" sz="2000" spc="9" dirty="0">
              <a:latin typeface="Helvetica" panose="020B0604020202020204" pitchFamily="34" charset="0"/>
              <a:cs typeface="Helvetica" panose="020B0604020202020204" pitchFamily="34" charset="0"/>
            </a:endParaRPr>
          </a:p>
          <a:p>
            <a:pPr marL="0" indent="0">
              <a:buNone/>
            </a:pPr>
            <a:r>
              <a:rPr lang="en-US" sz="2200" b="1" spc="9" dirty="0">
                <a:latin typeface="Helvetica" panose="020B0604020202020204" pitchFamily="34" charset="0"/>
                <a:cs typeface="Helvetica" panose="020B0604020202020204" pitchFamily="34" charset="0"/>
              </a:rPr>
              <a:t>Why Use Lift?</a:t>
            </a:r>
          </a:p>
          <a:p>
            <a:r>
              <a:rPr lang="en-US" sz="2000" spc="9" dirty="0">
                <a:latin typeface="Helvetica" panose="020B0604020202020204" pitchFamily="34" charset="0"/>
                <a:cs typeface="Helvetica" panose="020B0604020202020204" pitchFamily="34" charset="0"/>
              </a:rPr>
              <a:t>Measures the importance of a rule</a:t>
            </a:r>
          </a:p>
          <a:p>
            <a:r>
              <a:rPr lang="en-US" sz="2000" spc="9" dirty="0">
                <a:latin typeface="Helvetica" panose="020B0604020202020204" pitchFamily="34" charset="0"/>
                <a:cs typeface="Helvetica" panose="020B0604020202020204" pitchFamily="34" charset="0"/>
              </a:rPr>
              <a:t>Rules greater than 1 imply greater significance</a:t>
            </a:r>
          </a:p>
          <a:p>
            <a:r>
              <a:rPr lang="en-US" sz="2000" spc="9" dirty="0">
                <a:latin typeface="Helvetica" panose="020B0604020202020204" pitchFamily="34" charset="0"/>
                <a:cs typeface="Helvetica" panose="020B0604020202020204" pitchFamily="34" charset="0"/>
              </a:rPr>
              <a:t>To check if Item A really has a positive effect in the occurrence of Item B</a:t>
            </a:r>
          </a:p>
          <a:p>
            <a:pPr lvl="3"/>
            <a:endParaRPr lang="en-US" spc="9" dirty="0">
              <a:latin typeface="Helvetica" panose="020B0604020202020204" pitchFamily="34" charset="0"/>
              <a:cs typeface="Helvetica" panose="020B0604020202020204" pitchFamily="34" charset="0"/>
            </a:endParaRPr>
          </a:p>
          <a:p>
            <a:pPr lvl="2"/>
            <a:endParaRPr lang="en-US" sz="2000" dirty="0">
              <a:latin typeface="Helvetica" panose="020B0604020202020204" pitchFamily="34" charset="0"/>
              <a:cs typeface="Helvetica" panose="020B0604020202020204" pitchFamily="34" charset="0"/>
            </a:endParaRPr>
          </a:p>
          <a:p>
            <a:endParaRPr lang="en-US" sz="2000" dirty="0">
              <a:latin typeface="Helvetica" panose="020B0604020202020204" pitchFamily="34" charset="0"/>
              <a:cs typeface="Helvetica" panose="020B0604020202020204" pitchFamily="34" charset="0"/>
            </a:endParaRPr>
          </a:p>
        </p:txBody>
      </p:sp>
      <p:sp>
        <p:nvSpPr>
          <p:cNvPr id="4" name="Title 3"/>
          <p:cNvSpPr>
            <a:spLocks noGrp="1"/>
          </p:cNvSpPr>
          <p:nvPr>
            <p:ph type="title"/>
          </p:nvPr>
        </p:nvSpPr>
        <p:spPr>
          <a:xfrm>
            <a:off x="421888" y="0"/>
            <a:ext cx="8229600" cy="792162"/>
          </a:xfrm>
        </p:spPr>
        <p:txBody>
          <a:bodyPr/>
          <a:lstStyle/>
          <a:p>
            <a:r>
              <a:rPr lang="en-US" dirty="0">
                <a:solidFill>
                  <a:srgbClr val="0070C0"/>
                </a:solidFill>
              </a:rPr>
              <a:t>Terminology</a:t>
            </a:r>
          </a:p>
        </p:txBody>
      </p:sp>
    </p:spTree>
    <p:extLst>
      <p:ext uri="{BB962C8B-B14F-4D97-AF65-F5344CB8AC3E}">
        <p14:creationId xmlns:p14="http://schemas.microsoft.com/office/powerpoint/2010/main" val="1188722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615" y="128239"/>
            <a:ext cx="8229600" cy="709961"/>
          </a:xfrm>
        </p:spPr>
        <p:txBody>
          <a:bodyPr>
            <a:normAutofit fontScale="90000"/>
          </a:bodyPr>
          <a:lstStyle/>
          <a:p>
            <a:r>
              <a:rPr lang="en-US" dirty="0">
                <a:solidFill>
                  <a:srgbClr val="0070C0"/>
                </a:solidFill>
              </a:rPr>
              <a:t>Apriori Algorithm</a:t>
            </a:r>
          </a:p>
        </p:txBody>
      </p:sp>
      <p:sp>
        <p:nvSpPr>
          <p:cNvPr id="3" name="Content Placeholder 2"/>
          <p:cNvSpPr>
            <a:spLocks noGrp="1"/>
          </p:cNvSpPr>
          <p:nvPr>
            <p:ph idx="1"/>
          </p:nvPr>
        </p:nvSpPr>
        <p:spPr>
          <a:xfrm>
            <a:off x="228600" y="990600"/>
            <a:ext cx="8610600" cy="5181599"/>
          </a:xfrm>
        </p:spPr>
        <p:txBody>
          <a:bodyPr>
            <a:noAutofit/>
          </a:bodyPr>
          <a:lstStyle/>
          <a:p>
            <a:r>
              <a:rPr lang="en-US" sz="2600" dirty="0"/>
              <a:t>Frequent itemset generation can become complex as the number of items in a database grows.</a:t>
            </a:r>
          </a:p>
          <a:p>
            <a:endParaRPr lang="en-US" sz="2600" dirty="0"/>
          </a:p>
          <a:p>
            <a:r>
              <a:rPr lang="en-US" sz="2600" dirty="0"/>
              <a:t>The apriori algorithm helps manage this complexity.</a:t>
            </a:r>
          </a:p>
          <a:p>
            <a:pPr marL="0" indent="0">
              <a:buNone/>
            </a:pPr>
            <a:endParaRPr lang="en-US" sz="2600" dirty="0"/>
          </a:p>
          <a:p>
            <a:pPr marL="0" indent="0">
              <a:buNone/>
            </a:pPr>
            <a:r>
              <a:rPr lang="en-US" sz="2600" b="1" dirty="0"/>
              <a:t>Apriori Principle:</a:t>
            </a:r>
          </a:p>
          <a:p>
            <a:r>
              <a:rPr lang="en-US" sz="2600" dirty="0"/>
              <a:t>If an itemset is frequent, then its subsets must also be frequent.</a:t>
            </a:r>
          </a:p>
          <a:p>
            <a:r>
              <a:rPr lang="en-US" sz="2600" dirty="0"/>
              <a:t>If an itemset is infrequent, then all of its supersets must be infrequent as well.</a:t>
            </a:r>
          </a:p>
          <a:p>
            <a:r>
              <a:rPr lang="en-GB" sz="2600" dirty="0">
                <a:solidFill>
                  <a:srgbClr val="000000"/>
                </a:solidFill>
                <a:ea typeface="DejaVu LGC Sans" charset="0"/>
                <a:cs typeface="DejaVu LGC Sans" charset="0"/>
              </a:rPr>
              <a:t>The support of an </a:t>
            </a:r>
            <a:r>
              <a:rPr lang="en-GB" sz="2600" dirty="0" err="1">
                <a:solidFill>
                  <a:srgbClr val="000000"/>
                </a:solidFill>
                <a:ea typeface="DejaVu LGC Sans" charset="0"/>
                <a:cs typeface="DejaVu LGC Sans" charset="0"/>
              </a:rPr>
              <a:t>itemset</a:t>
            </a:r>
            <a:r>
              <a:rPr lang="en-GB" sz="2600" dirty="0">
                <a:solidFill>
                  <a:srgbClr val="000000"/>
                </a:solidFill>
                <a:ea typeface="DejaVu LGC Sans" charset="0"/>
                <a:cs typeface="DejaVu LGC Sans" charset="0"/>
              </a:rPr>
              <a:t> </a:t>
            </a:r>
            <a:r>
              <a:rPr lang="en-GB" sz="2600" i="1" u="sng" dirty="0">
                <a:solidFill>
                  <a:srgbClr val="000000"/>
                </a:solidFill>
                <a:ea typeface="DejaVu LGC Sans" charset="0"/>
                <a:cs typeface="DejaVu LGC Sans" charset="0"/>
              </a:rPr>
              <a:t>&lt;</a:t>
            </a:r>
            <a:r>
              <a:rPr lang="en-GB" sz="2600" i="1" dirty="0">
                <a:solidFill>
                  <a:srgbClr val="000000"/>
                </a:solidFill>
                <a:ea typeface="DejaVu LGC Sans" charset="0"/>
                <a:cs typeface="DejaVu LGC Sans" charset="0"/>
              </a:rPr>
              <a:t> </a:t>
            </a:r>
            <a:r>
              <a:rPr lang="en-GB" sz="2600" dirty="0">
                <a:solidFill>
                  <a:srgbClr val="000000"/>
                </a:solidFill>
                <a:ea typeface="DejaVu LGC Sans" charset="0"/>
                <a:cs typeface="DejaVu LGC Sans" charset="0"/>
              </a:rPr>
              <a:t>the support of its subsets.</a:t>
            </a:r>
          </a:p>
          <a:p>
            <a:pPr lvl="1"/>
            <a:endParaRPr lang="en-US" sz="2600" dirty="0"/>
          </a:p>
        </p:txBody>
      </p:sp>
    </p:spTree>
    <p:extLst>
      <p:ext uri="{BB962C8B-B14F-4D97-AF65-F5344CB8AC3E}">
        <p14:creationId xmlns:p14="http://schemas.microsoft.com/office/powerpoint/2010/main" val="1075356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r>
              <a:rPr lang="en-US" dirty="0">
                <a:solidFill>
                  <a:srgbClr val="0070C0"/>
                </a:solidFill>
              </a:rPr>
              <a:t>Apriori Steps</a:t>
            </a:r>
          </a:p>
        </p:txBody>
      </p:sp>
      <p:sp>
        <p:nvSpPr>
          <p:cNvPr id="3" name="Content Placeholder 2"/>
          <p:cNvSpPr>
            <a:spLocks noGrp="1"/>
          </p:cNvSpPr>
          <p:nvPr>
            <p:ph idx="1"/>
          </p:nvPr>
        </p:nvSpPr>
        <p:spPr>
          <a:xfrm>
            <a:off x="457200" y="1667108"/>
            <a:ext cx="8229600" cy="4352691"/>
          </a:xfrm>
        </p:spPr>
        <p:txBody>
          <a:bodyPr>
            <a:noAutofit/>
          </a:bodyPr>
          <a:lstStyle/>
          <a:p>
            <a:r>
              <a:rPr lang="en-US" sz="2200" dirty="0"/>
              <a:t>Apriori uses a breadth-first search process.</a:t>
            </a:r>
          </a:p>
          <a:p>
            <a:endParaRPr lang="en-US" sz="2200" dirty="0"/>
          </a:p>
          <a:p>
            <a:r>
              <a:rPr lang="en-US" sz="2200" dirty="0"/>
              <a:t>Apriori uses a "bottom up" approach, where frequent subsets are extended one item at a time.</a:t>
            </a:r>
          </a:p>
          <a:p>
            <a:endParaRPr lang="en-US" sz="2200" dirty="0"/>
          </a:p>
          <a:p>
            <a:r>
              <a:rPr lang="en-US" sz="2200" dirty="0"/>
              <a:t>The apriori algorithm has 2 steps:</a:t>
            </a:r>
          </a:p>
          <a:p>
            <a:pPr lvl="1"/>
            <a:r>
              <a:rPr lang="en-US" sz="2000" dirty="0"/>
              <a:t>Item set generation (breadth-first)</a:t>
            </a:r>
          </a:p>
          <a:p>
            <a:pPr lvl="1"/>
            <a:r>
              <a:rPr lang="en-US" sz="2000" dirty="0"/>
              <a:t>Association rule generation</a:t>
            </a:r>
          </a:p>
        </p:txBody>
      </p:sp>
    </p:spTree>
    <p:extLst>
      <p:ext uri="{BB962C8B-B14F-4D97-AF65-F5344CB8AC3E}">
        <p14:creationId xmlns:p14="http://schemas.microsoft.com/office/powerpoint/2010/main" val="1481845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1151"/>
            <a:ext cx="8229600" cy="1143000"/>
          </a:xfrm>
        </p:spPr>
        <p:txBody>
          <a:bodyPr>
            <a:normAutofit/>
          </a:bodyPr>
          <a:lstStyle/>
          <a:p>
            <a:r>
              <a:rPr lang="en-US" dirty="0">
                <a:solidFill>
                  <a:srgbClr val="0070C0"/>
                </a:solidFill>
              </a:rPr>
              <a:t>Apriori: Step 1</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55896817"/>
              </p:ext>
            </p:extLst>
          </p:nvPr>
        </p:nvGraphicFramePr>
        <p:xfrm>
          <a:off x="457200" y="1600200"/>
          <a:ext cx="3962400" cy="2225040"/>
        </p:xfrm>
        <a:graphic>
          <a:graphicData uri="http://schemas.openxmlformats.org/drawingml/2006/table">
            <a:tbl>
              <a:tblPr firstRow="1" bandRow="1">
                <a:tableStyleId>{5C22544A-7EE6-4342-B048-85BDC9FD1C3A}</a:tableStyleId>
              </a:tblPr>
              <a:tblGrid>
                <a:gridCol w="1895633">
                  <a:extLst>
                    <a:ext uri="{9D8B030D-6E8A-4147-A177-3AD203B41FA5}">
                      <a16:colId xmlns:a16="http://schemas.microsoft.com/office/drawing/2014/main" val="20000"/>
                    </a:ext>
                  </a:extLst>
                </a:gridCol>
                <a:gridCol w="2066767">
                  <a:extLst>
                    <a:ext uri="{9D8B030D-6E8A-4147-A177-3AD203B41FA5}">
                      <a16:colId xmlns:a16="http://schemas.microsoft.com/office/drawing/2014/main" val="20001"/>
                    </a:ext>
                  </a:extLst>
                </a:gridCol>
              </a:tblGrid>
              <a:tr h="370840">
                <a:tc>
                  <a:txBody>
                    <a:bodyPr/>
                    <a:lstStyle/>
                    <a:p>
                      <a:r>
                        <a:rPr lang="en-US" dirty="0">
                          <a:latin typeface="Helvetica" panose="020B0604020202020204" pitchFamily="34" charset="0"/>
                          <a:cs typeface="Helvetica" panose="020B0604020202020204" pitchFamily="34" charset="0"/>
                        </a:rPr>
                        <a:t>Customer </a:t>
                      </a:r>
                      <a:r>
                        <a:rPr lang="en-US" baseline="0" dirty="0">
                          <a:latin typeface="Helvetica" panose="020B0604020202020204" pitchFamily="34" charset="0"/>
                          <a:cs typeface="Helvetica" panose="020B0604020202020204" pitchFamily="34" charset="0"/>
                        </a:rPr>
                        <a:t>ID</a:t>
                      </a:r>
                      <a:endParaRPr lang="en-US" dirty="0">
                        <a:latin typeface="Helvetica" panose="020B0604020202020204" pitchFamily="34" charset="0"/>
                        <a:cs typeface="Helvetica" panose="020B0604020202020204" pitchFamily="34" charset="0"/>
                      </a:endParaRPr>
                    </a:p>
                  </a:txBody>
                  <a:tcPr/>
                </a:tc>
                <a:tc>
                  <a:txBody>
                    <a:bodyPr/>
                    <a:lstStyle/>
                    <a:p>
                      <a:r>
                        <a:rPr lang="en-US" dirty="0">
                          <a:latin typeface="Helvetica" panose="020B0604020202020204" pitchFamily="34" charset="0"/>
                          <a:cs typeface="Helvetica" panose="020B0604020202020204" pitchFamily="34" charset="0"/>
                        </a:rPr>
                        <a:t>Items Purchased</a:t>
                      </a:r>
                    </a:p>
                  </a:txBody>
                  <a:tcPr/>
                </a:tc>
                <a:extLst>
                  <a:ext uri="{0D108BD9-81ED-4DB2-BD59-A6C34878D82A}">
                    <a16:rowId xmlns:a16="http://schemas.microsoft.com/office/drawing/2014/main" val="10000"/>
                  </a:ext>
                </a:extLst>
              </a:tr>
              <a:tr h="370840">
                <a:tc>
                  <a:txBody>
                    <a:bodyPr/>
                    <a:lstStyle/>
                    <a:p>
                      <a:r>
                        <a:rPr lang="en-US" dirty="0">
                          <a:latin typeface="Helvetica" panose="020B0604020202020204" pitchFamily="34" charset="0"/>
                          <a:cs typeface="Helvetica" panose="020B0604020202020204" pitchFamily="34" charset="0"/>
                        </a:rPr>
                        <a:t>5279</a:t>
                      </a:r>
                    </a:p>
                  </a:txBody>
                  <a:tcPr/>
                </a:tc>
                <a:tc>
                  <a:txBody>
                    <a:bodyPr/>
                    <a:lstStyle/>
                    <a:p>
                      <a:r>
                        <a:rPr lang="en-US" dirty="0">
                          <a:latin typeface="Helvetica" panose="020B0604020202020204" pitchFamily="34" charset="0"/>
                          <a:cs typeface="Helvetica" panose="020B0604020202020204" pitchFamily="34" charset="0"/>
                        </a:rPr>
                        <a:t>A, B, C</a:t>
                      </a:r>
                    </a:p>
                  </a:txBody>
                  <a:tcPr/>
                </a:tc>
                <a:extLst>
                  <a:ext uri="{0D108BD9-81ED-4DB2-BD59-A6C34878D82A}">
                    <a16:rowId xmlns:a16="http://schemas.microsoft.com/office/drawing/2014/main" val="10001"/>
                  </a:ext>
                </a:extLst>
              </a:tr>
              <a:tr h="370840">
                <a:tc>
                  <a:txBody>
                    <a:bodyPr/>
                    <a:lstStyle/>
                    <a:p>
                      <a:r>
                        <a:rPr lang="en-US" dirty="0">
                          <a:latin typeface="Helvetica" panose="020B0604020202020204" pitchFamily="34" charset="0"/>
                          <a:cs typeface="Helvetica" panose="020B0604020202020204" pitchFamily="34" charset="0"/>
                        </a:rPr>
                        <a:t>2980</a:t>
                      </a:r>
                    </a:p>
                  </a:txBody>
                  <a:tcPr/>
                </a:tc>
                <a:tc>
                  <a:txBody>
                    <a:bodyPr/>
                    <a:lstStyle/>
                    <a:p>
                      <a:r>
                        <a:rPr lang="en-US" dirty="0">
                          <a:latin typeface="Helvetica" panose="020B0604020202020204" pitchFamily="34" charset="0"/>
                          <a:cs typeface="Helvetica" panose="020B0604020202020204" pitchFamily="34" charset="0"/>
                        </a:rPr>
                        <a:t>A,</a:t>
                      </a:r>
                      <a:r>
                        <a:rPr lang="en-US" baseline="0" dirty="0">
                          <a:latin typeface="Helvetica" panose="020B0604020202020204" pitchFamily="34" charset="0"/>
                          <a:cs typeface="Helvetica" panose="020B0604020202020204" pitchFamily="34" charset="0"/>
                        </a:rPr>
                        <a:t> C</a:t>
                      </a:r>
                      <a:endParaRPr lang="en-US"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US" dirty="0">
                          <a:latin typeface="Helvetica" panose="020B0604020202020204" pitchFamily="34" charset="0"/>
                          <a:cs typeface="Helvetica" panose="020B0604020202020204" pitchFamily="34" charset="0"/>
                        </a:rPr>
                        <a:t>6314</a:t>
                      </a:r>
                    </a:p>
                  </a:txBody>
                  <a:tcPr/>
                </a:tc>
                <a:tc>
                  <a:txBody>
                    <a:bodyPr/>
                    <a:lstStyle/>
                    <a:p>
                      <a:r>
                        <a:rPr lang="en-US" dirty="0">
                          <a:latin typeface="Helvetica" panose="020B0604020202020204" pitchFamily="34" charset="0"/>
                          <a:cs typeface="Helvetica" panose="020B0604020202020204" pitchFamily="34" charset="0"/>
                        </a:rPr>
                        <a:t>A, D</a:t>
                      </a:r>
                    </a:p>
                  </a:txBody>
                  <a:tcPr/>
                </a:tc>
                <a:extLst>
                  <a:ext uri="{0D108BD9-81ED-4DB2-BD59-A6C34878D82A}">
                    <a16:rowId xmlns:a16="http://schemas.microsoft.com/office/drawing/2014/main" val="10003"/>
                  </a:ext>
                </a:extLst>
              </a:tr>
              <a:tr h="370840">
                <a:tc>
                  <a:txBody>
                    <a:bodyPr/>
                    <a:lstStyle/>
                    <a:p>
                      <a:r>
                        <a:rPr lang="en-US" dirty="0">
                          <a:latin typeface="Helvetica" panose="020B0604020202020204" pitchFamily="34" charset="0"/>
                          <a:cs typeface="Helvetica" panose="020B0604020202020204" pitchFamily="34" charset="0"/>
                        </a:rPr>
                        <a:t>9065</a:t>
                      </a:r>
                    </a:p>
                  </a:txBody>
                  <a:tcPr/>
                </a:tc>
                <a:tc>
                  <a:txBody>
                    <a:bodyPr/>
                    <a:lstStyle/>
                    <a:p>
                      <a:r>
                        <a:rPr lang="en-US" dirty="0">
                          <a:latin typeface="Helvetica" panose="020B0604020202020204" pitchFamily="34" charset="0"/>
                          <a:cs typeface="Helvetica" panose="020B0604020202020204" pitchFamily="34" charset="0"/>
                        </a:rPr>
                        <a:t>B, E, F</a:t>
                      </a:r>
                    </a:p>
                  </a:txBody>
                  <a:tcPr/>
                </a:tc>
                <a:extLst>
                  <a:ext uri="{0D108BD9-81ED-4DB2-BD59-A6C34878D82A}">
                    <a16:rowId xmlns:a16="http://schemas.microsoft.com/office/drawing/2014/main" val="10004"/>
                  </a:ext>
                </a:extLst>
              </a:tr>
              <a:tr h="370840">
                <a:tc>
                  <a:txBody>
                    <a:bodyPr/>
                    <a:lstStyle/>
                    <a:p>
                      <a:r>
                        <a:rPr lang="en-US" dirty="0">
                          <a:latin typeface="Helvetica" panose="020B0604020202020204" pitchFamily="34" charset="0"/>
                          <a:cs typeface="Helvetica" panose="020B0604020202020204" pitchFamily="34" charset="0"/>
                        </a:rPr>
                        <a:t>1142</a:t>
                      </a:r>
                    </a:p>
                  </a:txBody>
                  <a:tcPr/>
                </a:tc>
                <a:tc>
                  <a:txBody>
                    <a:bodyPr/>
                    <a:lstStyle/>
                    <a:p>
                      <a:r>
                        <a:rPr lang="en-US" dirty="0">
                          <a:latin typeface="Helvetica" panose="020B0604020202020204" pitchFamily="34" charset="0"/>
                          <a:cs typeface="Helvetica" panose="020B0604020202020204" pitchFamily="34" charset="0"/>
                        </a:rPr>
                        <a:t>C, A,</a:t>
                      </a:r>
                      <a:r>
                        <a:rPr lang="en-US" baseline="0" dirty="0">
                          <a:latin typeface="Helvetica" panose="020B0604020202020204" pitchFamily="34" charset="0"/>
                          <a:cs typeface="Helvetica" panose="020B0604020202020204" pitchFamily="34" charset="0"/>
                        </a:rPr>
                        <a:t> D, E</a:t>
                      </a:r>
                      <a:endParaRPr lang="en-US"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457200" y="3886200"/>
            <a:ext cx="2819400" cy="646331"/>
          </a:xfrm>
          <a:prstGeom prst="rect">
            <a:avLst/>
          </a:prstGeom>
          <a:noFill/>
          <a:ln>
            <a:solidFill>
              <a:srgbClr val="C00000"/>
            </a:solidFill>
          </a:ln>
        </p:spPr>
        <p:txBody>
          <a:bodyPr wrap="square" rtlCol="0">
            <a:spAutoFit/>
          </a:bodyPr>
          <a:lstStyle/>
          <a:p>
            <a:r>
              <a:rPr lang="en-US" dirty="0">
                <a:latin typeface="Helvetica" panose="020B0604020202020204" pitchFamily="34" charset="0"/>
                <a:cs typeface="Helvetica" panose="020B0604020202020204" pitchFamily="34" charset="0"/>
              </a:rPr>
              <a:t>Min. Support = 50%</a:t>
            </a:r>
          </a:p>
          <a:p>
            <a:r>
              <a:rPr lang="en-US" dirty="0">
                <a:latin typeface="Helvetica" panose="020B0604020202020204" pitchFamily="34" charset="0"/>
                <a:cs typeface="Helvetica" panose="020B0604020202020204" pitchFamily="34" charset="0"/>
              </a:rPr>
              <a:t>Min. Confidence = 60%</a:t>
            </a:r>
          </a:p>
        </p:txBody>
      </p:sp>
      <p:graphicFrame>
        <p:nvGraphicFramePr>
          <p:cNvPr id="7" name="Content Placeholder 4"/>
          <p:cNvGraphicFramePr>
            <a:graphicFrameLocks/>
          </p:cNvGraphicFramePr>
          <p:nvPr>
            <p:extLst>
              <p:ext uri="{D42A27DB-BD31-4B8C-83A1-F6EECF244321}">
                <p14:modId xmlns:p14="http://schemas.microsoft.com/office/powerpoint/2010/main" val="740157456"/>
              </p:ext>
            </p:extLst>
          </p:nvPr>
        </p:nvGraphicFramePr>
        <p:xfrm>
          <a:off x="5246370" y="1600200"/>
          <a:ext cx="3440430" cy="445008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794510">
                  <a:extLst>
                    <a:ext uri="{9D8B030D-6E8A-4147-A177-3AD203B41FA5}">
                      <a16:colId xmlns:a16="http://schemas.microsoft.com/office/drawing/2014/main" val="20001"/>
                    </a:ext>
                  </a:extLst>
                </a:gridCol>
              </a:tblGrid>
              <a:tr h="370840">
                <a:tc>
                  <a:txBody>
                    <a:bodyPr/>
                    <a:lstStyle/>
                    <a:p>
                      <a:r>
                        <a:rPr lang="en-US" dirty="0">
                          <a:latin typeface="Helvetica" panose="020B0604020202020204" pitchFamily="34" charset="0"/>
                          <a:cs typeface="Helvetica" panose="020B0604020202020204" pitchFamily="34" charset="0"/>
                        </a:rPr>
                        <a:t>Item Set</a:t>
                      </a:r>
                    </a:p>
                  </a:txBody>
                  <a:tcPr/>
                </a:tc>
                <a:tc>
                  <a:txBody>
                    <a:bodyPr/>
                    <a:lstStyle/>
                    <a:p>
                      <a:r>
                        <a:rPr lang="en-US" dirty="0">
                          <a:latin typeface="Helvetica" panose="020B0604020202020204" pitchFamily="34" charset="0"/>
                          <a:cs typeface="Helvetica" panose="020B0604020202020204" pitchFamily="34" charset="0"/>
                        </a:rPr>
                        <a:t>Support</a:t>
                      </a:r>
                    </a:p>
                  </a:txBody>
                  <a:tcPr/>
                </a:tc>
                <a:extLst>
                  <a:ext uri="{0D108BD9-81ED-4DB2-BD59-A6C34878D82A}">
                    <a16:rowId xmlns:a16="http://schemas.microsoft.com/office/drawing/2014/main" val="10000"/>
                  </a:ext>
                </a:extLst>
              </a:tr>
              <a:tr h="370840">
                <a:tc>
                  <a:txBody>
                    <a:bodyPr/>
                    <a:lstStyle/>
                    <a:p>
                      <a:r>
                        <a:rPr lang="en-US" b="0" strike="noStrike" dirty="0">
                          <a:solidFill>
                            <a:schemeClr val="tx1"/>
                          </a:solidFill>
                          <a:latin typeface="Helvetica" panose="020B0604020202020204" pitchFamily="34" charset="0"/>
                          <a:cs typeface="Helvetica" panose="020B0604020202020204" pitchFamily="34" charset="0"/>
                        </a:rPr>
                        <a:t>{A}</a:t>
                      </a:r>
                    </a:p>
                  </a:txBody>
                  <a:tcPr/>
                </a:tc>
                <a:tc>
                  <a:txBody>
                    <a:bodyPr/>
                    <a:lstStyle/>
                    <a:p>
                      <a:r>
                        <a:rPr lang="en-US" b="0" strike="noStrike" dirty="0">
                          <a:solidFill>
                            <a:schemeClr val="tx1"/>
                          </a:solidFill>
                          <a:latin typeface="Helvetica" panose="020B0604020202020204" pitchFamily="34" charset="0"/>
                          <a:cs typeface="Helvetica" panose="020B0604020202020204" pitchFamily="34" charset="0"/>
                        </a:rPr>
                        <a:t>(4/5) = 80%</a:t>
                      </a:r>
                    </a:p>
                  </a:txBody>
                  <a:tcPr/>
                </a:tc>
                <a:extLst>
                  <a:ext uri="{0D108BD9-81ED-4DB2-BD59-A6C34878D82A}">
                    <a16:rowId xmlns:a16="http://schemas.microsoft.com/office/drawing/2014/main" val="10001"/>
                  </a:ext>
                </a:extLst>
              </a:tr>
              <a:tr h="370840">
                <a:tc>
                  <a:txBody>
                    <a:bodyPr/>
                    <a:lstStyle/>
                    <a:p>
                      <a:r>
                        <a:rPr lang="en-US" b="0" strike="noStrike" dirty="0">
                          <a:solidFill>
                            <a:schemeClr val="tx1"/>
                          </a:solidFill>
                          <a:latin typeface="Helvetica" panose="020B0604020202020204" pitchFamily="34" charset="0"/>
                          <a:cs typeface="Helvetica" panose="020B0604020202020204" pitchFamily="34" charset="0"/>
                        </a:rPr>
                        <a:t>{B}</a:t>
                      </a:r>
                    </a:p>
                  </a:txBody>
                  <a:tcPr/>
                </a:tc>
                <a:tc>
                  <a:txBody>
                    <a:bodyPr/>
                    <a:lstStyle/>
                    <a:p>
                      <a:r>
                        <a:rPr lang="en-US" b="0" strike="noStrike" dirty="0">
                          <a:solidFill>
                            <a:schemeClr val="tx1"/>
                          </a:solidFill>
                          <a:latin typeface="Helvetica" panose="020B0604020202020204" pitchFamily="34" charset="0"/>
                          <a:cs typeface="Helvetica" panose="020B0604020202020204" pitchFamily="34" charset="0"/>
                        </a:rPr>
                        <a:t>(2/5)</a:t>
                      </a:r>
                      <a:r>
                        <a:rPr lang="en-US" b="0" strike="noStrike" baseline="0" dirty="0">
                          <a:solidFill>
                            <a:schemeClr val="tx1"/>
                          </a:solidFill>
                          <a:latin typeface="Helvetica" panose="020B0604020202020204" pitchFamily="34" charset="0"/>
                          <a:cs typeface="Helvetica" panose="020B0604020202020204" pitchFamily="34" charset="0"/>
                        </a:rPr>
                        <a:t> = 40%</a:t>
                      </a:r>
                      <a:endParaRPr lang="en-US" b="0" strike="noStrike" dirty="0">
                        <a:solidFill>
                          <a:schemeClr val="tx1"/>
                        </a:solidFill>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US" b="0" strike="noStrike" dirty="0">
                          <a:solidFill>
                            <a:schemeClr val="tx1"/>
                          </a:solidFill>
                          <a:latin typeface="Helvetica" panose="020B0604020202020204" pitchFamily="34" charset="0"/>
                          <a:cs typeface="Helvetica" panose="020B0604020202020204" pitchFamily="34" charset="0"/>
                        </a:rPr>
                        <a:t>{C}</a:t>
                      </a:r>
                    </a:p>
                  </a:txBody>
                  <a:tcPr/>
                </a:tc>
                <a:tc>
                  <a:txBody>
                    <a:bodyPr/>
                    <a:lstStyle/>
                    <a:p>
                      <a:r>
                        <a:rPr lang="en-US" b="0" strike="noStrike" dirty="0">
                          <a:solidFill>
                            <a:schemeClr val="tx1"/>
                          </a:solidFill>
                          <a:latin typeface="Helvetica" panose="020B0604020202020204" pitchFamily="34" charset="0"/>
                          <a:cs typeface="Helvetica" panose="020B0604020202020204" pitchFamily="34" charset="0"/>
                        </a:rPr>
                        <a:t>(3/5) = 60%</a:t>
                      </a:r>
                    </a:p>
                  </a:txBody>
                  <a:tcPr/>
                </a:tc>
                <a:extLst>
                  <a:ext uri="{0D108BD9-81ED-4DB2-BD59-A6C34878D82A}">
                    <a16:rowId xmlns:a16="http://schemas.microsoft.com/office/drawing/2014/main" val="10003"/>
                  </a:ext>
                </a:extLst>
              </a:tr>
              <a:tr h="370840">
                <a:tc>
                  <a:txBody>
                    <a:bodyPr/>
                    <a:lstStyle/>
                    <a:p>
                      <a:r>
                        <a:rPr lang="en-US" b="0" strike="noStrike" dirty="0">
                          <a:solidFill>
                            <a:schemeClr val="tx1"/>
                          </a:solidFill>
                          <a:latin typeface="Helvetica" panose="020B0604020202020204" pitchFamily="34" charset="0"/>
                          <a:cs typeface="Helvetica" panose="020B0604020202020204" pitchFamily="34" charset="0"/>
                        </a:rPr>
                        <a:t>{D}</a:t>
                      </a:r>
                    </a:p>
                  </a:txBody>
                  <a:tcPr/>
                </a:tc>
                <a:tc>
                  <a:txBody>
                    <a:bodyPr/>
                    <a:lstStyle/>
                    <a:p>
                      <a:r>
                        <a:rPr lang="en-US" b="0" strike="noStrike" dirty="0">
                          <a:solidFill>
                            <a:schemeClr val="tx1"/>
                          </a:solidFill>
                          <a:latin typeface="Helvetica" panose="020B0604020202020204" pitchFamily="34" charset="0"/>
                          <a:cs typeface="Helvetica" panose="020B0604020202020204" pitchFamily="34" charset="0"/>
                        </a:rPr>
                        <a:t>(2/5) = 40%</a:t>
                      </a:r>
                    </a:p>
                  </a:txBody>
                  <a:tcPr/>
                </a:tc>
                <a:extLst>
                  <a:ext uri="{0D108BD9-81ED-4DB2-BD59-A6C34878D82A}">
                    <a16:rowId xmlns:a16="http://schemas.microsoft.com/office/drawing/2014/main" val="10004"/>
                  </a:ext>
                </a:extLst>
              </a:tr>
              <a:tr h="370840">
                <a:tc>
                  <a:txBody>
                    <a:bodyPr/>
                    <a:lstStyle/>
                    <a:p>
                      <a:r>
                        <a:rPr lang="en-US" b="0" strike="noStrike" dirty="0">
                          <a:solidFill>
                            <a:schemeClr val="tx1"/>
                          </a:solidFill>
                          <a:latin typeface="Helvetica" panose="020B0604020202020204" pitchFamily="34" charset="0"/>
                          <a:cs typeface="Helvetica" panose="020B0604020202020204" pitchFamily="34" charset="0"/>
                        </a:rPr>
                        <a:t>{E}</a:t>
                      </a:r>
                    </a:p>
                  </a:txBody>
                  <a:tcPr/>
                </a:tc>
                <a:tc>
                  <a:txBody>
                    <a:bodyPr/>
                    <a:lstStyle/>
                    <a:p>
                      <a:r>
                        <a:rPr lang="en-US" b="0" strike="noStrike" dirty="0">
                          <a:solidFill>
                            <a:schemeClr val="tx1"/>
                          </a:solidFill>
                          <a:latin typeface="Helvetica" panose="020B0604020202020204" pitchFamily="34" charset="0"/>
                          <a:cs typeface="Helvetica" panose="020B0604020202020204" pitchFamily="34" charset="0"/>
                        </a:rPr>
                        <a:t>(2/5) = 40%</a:t>
                      </a:r>
                    </a:p>
                  </a:txBody>
                  <a:tcPr/>
                </a:tc>
                <a:extLst>
                  <a:ext uri="{0D108BD9-81ED-4DB2-BD59-A6C34878D82A}">
                    <a16:rowId xmlns:a16="http://schemas.microsoft.com/office/drawing/2014/main" val="10005"/>
                  </a:ext>
                </a:extLst>
              </a:tr>
              <a:tr h="370840">
                <a:tc>
                  <a:txBody>
                    <a:bodyPr/>
                    <a:lstStyle/>
                    <a:p>
                      <a:r>
                        <a:rPr lang="en-US" b="0" strike="noStrike" dirty="0">
                          <a:solidFill>
                            <a:schemeClr val="tx1"/>
                          </a:solidFill>
                          <a:latin typeface="Helvetica" panose="020B0604020202020204" pitchFamily="34" charset="0"/>
                          <a:cs typeface="Helvetica" panose="020B0604020202020204" pitchFamily="34" charset="0"/>
                        </a:rPr>
                        <a:t>{F}</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strike="noStrike" dirty="0">
                          <a:solidFill>
                            <a:schemeClr val="tx1"/>
                          </a:solidFill>
                          <a:latin typeface="Helvetica" panose="020B0604020202020204" pitchFamily="34" charset="0"/>
                          <a:cs typeface="Helvetica" panose="020B0604020202020204" pitchFamily="34" charset="0"/>
                        </a:rPr>
                        <a:t>(1/5) = 20%</a:t>
                      </a:r>
                    </a:p>
                  </a:txBody>
                  <a:tcPr/>
                </a:tc>
                <a:extLst>
                  <a:ext uri="{0D108BD9-81ED-4DB2-BD59-A6C34878D82A}">
                    <a16:rowId xmlns:a16="http://schemas.microsoft.com/office/drawing/2014/main" val="10006"/>
                  </a:ext>
                </a:extLst>
              </a:tr>
              <a:tr h="370840">
                <a:tc>
                  <a:txBody>
                    <a:bodyPr/>
                    <a:lstStyle/>
                    <a:p>
                      <a:r>
                        <a:rPr lang="en-US" b="0" strike="noStrike" dirty="0">
                          <a:solidFill>
                            <a:schemeClr val="tx1"/>
                          </a:solidFill>
                          <a:latin typeface="Helvetica" panose="020B0604020202020204" pitchFamily="34" charset="0"/>
                          <a:cs typeface="Helvetica" panose="020B0604020202020204" pitchFamily="34" charset="0"/>
                        </a:rPr>
                        <a:t>{A,B}</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strike="noStrike" dirty="0">
                          <a:solidFill>
                            <a:schemeClr val="tx1"/>
                          </a:solidFill>
                          <a:latin typeface="Helvetica" panose="020B0604020202020204" pitchFamily="34" charset="0"/>
                          <a:cs typeface="Helvetica" panose="020B0604020202020204" pitchFamily="34" charset="0"/>
                        </a:rPr>
                        <a:t>(1/5) = 20%</a:t>
                      </a:r>
                    </a:p>
                  </a:txBody>
                  <a:tcPr/>
                </a:tc>
                <a:extLst>
                  <a:ext uri="{0D108BD9-81ED-4DB2-BD59-A6C34878D82A}">
                    <a16:rowId xmlns:a16="http://schemas.microsoft.com/office/drawing/2014/main" val="10007"/>
                  </a:ext>
                </a:extLst>
              </a:tr>
              <a:tr h="370840">
                <a:tc>
                  <a:txBody>
                    <a:bodyPr/>
                    <a:lstStyle/>
                    <a:p>
                      <a:r>
                        <a:rPr lang="en-US" b="0" strike="noStrike" dirty="0">
                          <a:solidFill>
                            <a:schemeClr val="tx1"/>
                          </a:solidFill>
                          <a:latin typeface="Helvetica" panose="020B0604020202020204" pitchFamily="34" charset="0"/>
                          <a:cs typeface="Helvetica" panose="020B0604020202020204" pitchFamily="34" charset="0"/>
                        </a:rPr>
                        <a:t>{A,C}</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strike="noStrike" dirty="0">
                          <a:solidFill>
                            <a:schemeClr val="tx1"/>
                          </a:solidFill>
                          <a:latin typeface="Helvetica" panose="020B0604020202020204" pitchFamily="34" charset="0"/>
                          <a:cs typeface="Helvetica" panose="020B0604020202020204" pitchFamily="34" charset="0"/>
                        </a:rPr>
                        <a:t>(3/5)</a:t>
                      </a:r>
                      <a:r>
                        <a:rPr lang="en-US" b="0" strike="noStrike" baseline="0" dirty="0">
                          <a:solidFill>
                            <a:schemeClr val="tx1"/>
                          </a:solidFill>
                          <a:latin typeface="Helvetica" panose="020B0604020202020204" pitchFamily="34" charset="0"/>
                          <a:cs typeface="Helvetica" panose="020B0604020202020204" pitchFamily="34" charset="0"/>
                        </a:rPr>
                        <a:t> = 60%</a:t>
                      </a:r>
                      <a:endParaRPr lang="en-US" b="0" strike="noStrike" dirty="0">
                        <a:solidFill>
                          <a:schemeClr val="tx1"/>
                        </a:solidFill>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0008"/>
                  </a:ext>
                </a:extLst>
              </a:tr>
              <a:tr h="370840">
                <a:tc>
                  <a:txBody>
                    <a:bodyPr/>
                    <a:lstStyle/>
                    <a:p>
                      <a:r>
                        <a:rPr lang="en-US" b="0" strike="noStrike" dirty="0">
                          <a:solidFill>
                            <a:schemeClr val="tx1"/>
                          </a:solidFill>
                          <a:latin typeface="Helvetica" panose="020B0604020202020204" pitchFamily="34" charset="0"/>
                          <a:cs typeface="Helvetica" panose="020B0604020202020204" pitchFamily="34" charset="0"/>
                        </a:rPr>
                        <a:t>{A,D}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strike="noStrike" dirty="0">
                          <a:solidFill>
                            <a:schemeClr val="tx1"/>
                          </a:solidFill>
                          <a:latin typeface="Helvetica" panose="020B0604020202020204" pitchFamily="34" charset="0"/>
                          <a:cs typeface="Helvetica" panose="020B0604020202020204" pitchFamily="34" charset="0"/>
                        </a:rPr>
                        <a:t>(2/5) = 40%</a:t>
                      </a:r>
                    </a:p>
                  </a:txBody>
                  <a:tcPr/>
                </a:tc>
                <a:extLst>
                  <a:ext uri="{0D108BD9-81ED-4DB2-BD59-A6C34878D82A}">
                    <a16:rowId xmlns:a16="http://schemas.microsoft.com/office/drawing/2014/main" val="10009"/>
                  </a:ext>
                </a:extLst>
              </a:tr>
              <a:tr h="370840">
                <a:tc>
                  <a:txBody>
                    <a:bodyPr/>
                    <a:lstStyle/>
                    <a:p>
                      <a:r>
                        <a:rPr lang="en-US" b="0" strike="noStrike" dirty="0">
                          <a:solidFill>
                            <a:schemeClr val="tx1"/>
                          </a:solidFill>
                          <a:latin typeface="Helvetica" panose="020B0604020202020204" pitchFamily="34" charset="0"/>
                          <a:cs typeface="Helvetica" panose="020B0604020202020204" pitchFamily="34" charset="0"/>
                        </a:rPr>
                        <a:t>{A,E}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strike="noStrike" dirty="0">
                          <a:solidFill>
                            <a:schemeClr val="tx1"/>
                          </a:solidFill>
                          <a:latin typeface="Helvetica" panose="020B0604020202020204" pitchFamily="34" charset="0"/>
                          <a:cs typeface="Helvetica" panose="020B0604020202020204" pitchFamily="34" charset="0"/>
                        </a:rPr>
                        <a:t>(1/5) = 20%</a:t>
                      </a:r>
                    </a:p>
                  </a:txBody>
                  <a:tcPr/>
                </a:tc>
                <a:extLst>
                  <a:ext uri="{0D108BD9-81ED-4DB2-BD59-A6C34878D82A}">
                    <a16:rowId xmlns:a16="http://schemas.microsoft.com/office/drawing/2014/main" val="10010"/>
                  </a:ext>
                </a:extLst>
              </a:tr>
              <a:tr h="370840">
                <a:tc>
                  <a:txBody>
                    <a:bodyPr/>
                    <a:lstStyle/>
                    <a:p>
                      <a:r>
                        <a:rPr lang="en-US" b="0" strike="noStrike" dirty="0">
                          <a:solidFill>
                            <a:schemeClr val="tx1"/>
                          </a:solidFill>
                          <a:latin typeface="Helvetica" panose="020B0604020202020204" pitchFamily="34" charset="0"/>
                          <a:cs typeface="Helvetica" panose="020B0604020202020204" pitchFamily="34" charset="0"/>
                        </a:rPr>
                        <a:t>{A,F}</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strike="noStrike" dirty="0">
                          <a:solidFill>
                            <a:schemeClr val="tx1"/>
                          </a:solidFill>
                          <a:latin typeface="Helvetica" panose="020B0604020202020204" pitchFamily="34" charset="0"/>
                          <a:cs typeface="Helvetica" panose="020B0604020202020204" pitchFamily="34" charset="0"/>
                        </a:rPr>
                        <a:t>(0/5) = 0%</a:t>
                      </a:r>
                    </a:p>
                  </a:txBody>
                  <a:tcPr/>
                </a:tc>
                <a:extLst>
                  <a:ext uri="{0D108BD9-81ED-4DB2-BD59-A6C34878D82A}">
                    <a16:rowId xmlns:a16="http://schemas.microsoft.com/office/drawing/2014/main" val="10011"/>
                  </a:ext>
                </a:extLst>
              </a:tr>
            </a:tbl>
          </a:graphicData>
        </a:graphic>
      </p:graphicFrame>
      <p:cxnSp>
        <p:nvCxnSpPr>
          <p:cNvPr id="9" name="Straight Arrow Connector 8"/>
          <p:cNvCxnSpPr/>
          <p:nvPr/>
        </p:nvCxnSpPr>
        <p:spPr>
          <a:xfrm>
            <a:off x="4495800" y="2590800"/>
            <a:ext cx="629752" cy="0"/>
          </a:xfrm>
          <a:prstGeom prst="straightConnector1">
            <a:avLst/>
          </a:prstGeom>
          <a:ln w="76200">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91149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452" y="0"/>
            <a:ext cx="8229600" cy="1143000"/>
          </a:xfrm>
        </p:spPr>
        <p:txBody>
          <a:bodyPr>
            <a:normAutofit/>
          </a:bodyPr>
          <a:lstStyle/>
          <a:p>
            <a:r>
              <a:rPr lang="en-US" sz="4000" dirty="0">
                <a:solidFill>
                  <a:srgbClr val="0070C0"/>
                </a:solidFill>
              </a:rPr>
              <a:t>Module Objectives</a:t>
            </a:r>
          </a:p>
        </p:txBody>
      </p:sp>
      <p:sp>
        <p:nvSpPr>
          <p:cNvPr id="3" name="Content Placeholder 2"/>
          <p:cNvSpPr>
            <a:spLocks noGrp="1"/>
          </p:cNvSpPr>
          <p:nvPr>
            <p:ph idx="1"/>
          </p:nvPr>
        </p:nvSpPr>
        <p:spPr/>
        <p:txBody>
          <a:bodyPr>
            <a:normAutofit/>
          </a:bodyPr>
          <a:lstStyle/>
          <a:p>
            <a:r>
              <a:rPr lang="en-US" sz="2200" dirty="0"/>
              <a:t>Review the definitions of supervised and unsupervised learning</a:t>
            </a:r>
          </a:p>
          <a:p>
            <a:endParaRPr lang="en-US" sz="2200" dirty="0"/>
          </a:p>
          <a:p>
            <a:r>
              <a:rPr lang="en-US" sz="2200" dirty="0"/>
              <a:t>Introduce some popular unsupervised learning techniques</a:t>
            </a:r>
          </a:p>
          <a:p>
            <a:endParaRPr lang="en-US" sz="2200" dirty="0"/>
          </a:p>
          <a:p>
            <a:r>
              <a:rPr lang="en-US" sz="2200" dirty="0"/>
              <a:t>Learn about association rule mining and when it can be used</a:t>
            </a:r>
          </a:p>
          <a:p>
            <a:endParaRPr lang="en-US" sz="2200" dirty="0"/>
          </a:p>
          <a:p>
            <a:r>
              <a:rPr lang="en-US" sz="2200" dirty="0"/>
              <a:t>Learn how clustering techniques work and when they can be applied</a:t>
            </a:r>
          </a:p>
          <a:p>
            <a:endParaRPr lang="en-US" sz="2200" dirty="0"/>
          </a:p>
        </p:txBody>
      </p:sp>
      <p:pic>
        <p:nvPicPr>
          <p:cNvPr id="4" name="Picture 3"/>
          <p:cNvPicPr>
            <a:picLocks noChangeAspect="1"/>
          </p:cNvPicPr>
          <p:nvPr/>
        </p:nvPicPr>
        <p:blipFill>
          <a:blip r:embed="rId2"/>
          <a:stretch>
            <a:fillRect/>
          </a:stretch>
        </p:blipFill>
        <p:spPr>
          <a:xfrm>
            <a:off x="7112000" y="73703"/>
            <a:ext cx="2032000" cy="1524000"/>
          </a:xfrm>
          <a:prstGeom prst="rect">
            <a:avLst/>
          </a:prstGeom>
        </p:spPr>
      </p:pic>
    </p:spTree>
    <p:extLst>
      <p:ext uri="{BB962C8B-B14F-4D97-AF65-F5344CB8AC3E}">
        <p14:creationId xmlns:p14="http://schemas.microsoft.com/office/powerpoint/2010/main" val="1031975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0C0"/>
                </a:solidFill>
              </a:rPr>
              <a:t>Apriori: Step 1</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3760890"/>
              </p:ext>
            </p:extLst>
          </p:nvPr>
        </p:nvGraphicFramePr>
        <p:xfrm>
          <a:off x="457200" y="1600200"/>
          <a:ext cx="3962400" cy="2225040"/>
        </p:xfrm>
        <a:graphic>
          <a:graphicData uri="http://schemas.openxmlformats.org/drawingml/2006/table">
            <a:tbl>
              <a:tblPr firstRow="1" bandRow="1">
                <a:tableStyleId>{5C22544A-7EE6-4342-B048-85BDC9FD1C3A}</a:tableStyleId>
              </a:tblPr>
              <a:tblGrid>
                <a:gridCol w="1895633">
                  <a:extLst>
                    <a:ext uri="{9D8B030D-6E8A-4147-A177-3AD203B41FA5}">
                      <a16:colId xmlns:a16="http://schemas.microsoft.com/office/drawing/2014/main" val="20000"/>
                    </a:ext>
                  </a:extLst>
                </a:gridCol>
                <a:gridCol w="2066767">
                  <a:extLst>
                    <a:ext uri="{9D8B030D-6E8A-4147-A177-3AD203B41FA5}">
                      <a16:colId xmlns:a16="http://schemas.microsoft.com/office/drawing/2014/main" val="20001"/>
                    </a:ext>
                  </a:extLst>
                </a:gridCol>
              </a:tblGrid>
              <a:tr h="370840">
                <a:tc>
                  <a:txBody>
                    <a:bodyPr/>
                    <a:lstStyle/>
                    <a:p>
                      <a:r>
                        <a:rPr lang="en-US" dirty="0">
                          <a:latin typeface="Helvetica" panose="020B0604020202020204" pitchFamily="34" charset="0"/>
                          <a:cs typeface="Helvetica" panose="020B0604020202020204" pitchFamily="34" charset="0"/>
                        </a:rPr>
                        <a:t>Customer </a:t>
                      </a:r>
                      <a:r>
                        <a:rPr lang="en-US" baseline="0" dirty="0">
                          <a:latin typeface="Helvetica" panose="020B0604020202020204" pitchFamily="34" charset="0"/>
                          <a:cs typeface="Helvetica" panose="020B0604020202020204" pitchFamily="34" charset="0"/>
                        </a:rPr>
                        <a:t>ID</a:t>
                      </a:r>
                      <a:endParaRPr lang="en-US" dirty="0">
                        <a:latin typeface="Helvetica" panose="020B0604020202020204" pitchFamily="34" charset="0"/>
                        <a:cs typeface="Helvetica" panose="020B0604020202020204" pitchFamily="34" charset="0"/>
                      </a:endParaRPr>
                    </a:p>
                  </a:txBody>
                  <a:tcPr/>
                </a:tc>
                <a:tc>
                  <a:txBody>
                    <a:bodyPr/>
                    <a:lstStyle/>
                    <a:p>
                      <a:r>
                        <a:rPr lang="en-US" dirty="0">
                          <a:latin typeface="Helvetica" panose="020B0604020202020204" pitchFamily="34" charset="0"/>
                          <a:cs typeface="Helvetica" panose="020B0604020202020204" pitchFamily="34" charset="0"/>
                        </a:rPr>
                        <a:t>Items Purchased</a:t>
                      </a:r>
                    </a:p>
                  </a:txBody>
                  <a:tcPr/>
                </a:tc>
                <a:extLst>
                  <a:ext uri="{0D108BD9-81ED-4DB2-BD59-A6C34878D82A}">
                    <a16:rowId xmlns:a16="http://schemas.microsoft.com/office/drawing/2014/main" val="10000"/>
                  </a:ext>
                </a:extLst>
              </a:tr>
              <a:tr h="370840">
                <a:tc>
                  <a:txBody>
                    <a:bodyPr/>
                    <a:lstStyle/>
                    <a:p>
                      <a:r>
                        <a:rPr lang="en-US" dirty="0">
                          <a:latin typeface="Helvetica" panose="020B0604020202020204" pitchFamily="34" charset="0"/>
                          <a:cs typeface="Helvetica" panose="020B0604020202020204" pitchFamily="34" charset="0"/>
                        </a:rPr>
                        <a:t>5279</a:t>
                      </a:r>
                    </a:p>
                  </a:txBody>
                  <a:tcPr/>
                </a:tc>
                <a:tc>
                  <a:txBody>
                    <a:bodyPr/>
                    <a:lstStyle/>
                    <a:p>
                      <a:r>
                        <a:rPr lang="en-US" dirty="0">
                          <a:latin typeface="Helvetica" panose="020B0604020202020204" pitchFamily="34" charset="0"/>
                          <a:cs typeface="Helvetica" panose="020B0604020202020204" pitchFamily="34" charset="0"/>
                        </a:rPr>
                        <a:t>A, B, C</a:t>
                      </a:r>
                    </a:p>
                  </a:txBody>
                  <a:tcPr/>
                </a:tc>
                <a:extLst>
                  <a:ext uri="{0D108BD9-81ED-4DB2-BD59-A6C34878D82A}">
                    <a16:rowId xmlns:a16="http://schemas.microsoft.com/office/drawing/2014/main" val="10001"/>
                  </a:ext>
                </a:extLst>
              </a:tr>
              <a:tr h="370840">
                <a:tc>
                  <a:txBody>
                    <a:bodyPr/>
                    <a:lstStyle/>
                    <a:p>
                      <a:r>
                        <a:rPr lang="en-US" dirty="0">
                          <a:latin typeface="Helvetica" panose="020B0604020202020204" pitchFamily="34" charset="0"/>
                          <a:cs typeface="Helvetica" panose="020B0604020202020204" pitchFamily="34" charset="0"/>
                        </a:rPr>
                        <a:t>2980</a:t>
                      </a:r>
                    </a:p>
                  </a:txBody>
                  <a:tcPr/>
                </a:tc>
                <a:tc>
                  <a:txBody>
                    <a:bodyPr/>
                    <a:lstStyle/>
                    <a:p>
                      <a:r>
                        <a:rPr lang="en-US" dirty="0">
                          <a:latin typeface="Helvetica" panose="020B0604020202020204" pitchFamily="34" charset="0"/>
                          <a:cs typeface="Helvetica" panose="020B0604020202020204" pitchFamily="34" charset="0"/>
                        </a:rPr>
                        <a:t>A,</a:t>
                      </a:r>
                      <a:r>
                        <a:rPr lang="en-US" baseline="0" dirty="0">
                          <a:latin typeface="Helvetica" panose="020B0604020202020204" pitchFamily="34" charset="0"/>
                          <a:cs typeface="Helvetica" panose="020B0604020202020204" pitchFamily="34" charset="0"/>
                        </a:rPr>
                        <a:t> C</a:t>
                      </a:r>
                      <a:endParaRPr lang="en-US"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US" dirty="0">
                          <a:latin typeface="Helvetica" panose="020B0604020202020204" pitchFamily="34" charset="0"/>
                          <a:cs typeface="Helvetica" panose="020B0604020202020204" pitchFamily="34" charset="0"/>
                        </a:rPr>
                        <a:t>6314</a:t>
                      </a:r>
                    </a:p>
                  </a:txBody>
                  <a:tcPr/>
                </a:tc>
                <a:tc>
                  <a:txBody>
                    <a:bodyPr/>
                    <a:lstStyle/>
                    <a:p>
                      <a:r>
                        <a:rPr lang="en-US" dirty="0">
                          <a:latin typeface="Helvetica" panose="020B0604020202020204" pitchFamily="34" charset="0"/>
                          <a:cs typeface="Helvetica" panose="020B0604020202020204" pitchFamily="34" charset="0"/>
                        </a:rPr>
                        <a:t>A, D</a:t>
                      </a:r>
                    </a:p>
                  </a:txBody>
                  <a:tcPr/>
                </a:tc>
                <a:extLst>
                  <a:ext uri="{0D108BD9-81ED-4DB2-BD59-A6C34878D82A}">
                    <a16:rowId xmlns:a16="http://schemas.microsoft.com/office/drawing/2014/main" val="10003"/>
                  </a:ext>
                </a:extLst>
              </a:tr>
              <a:tr h="370840">
                <a:tc>
                  <a:txBody>
                    <a:bodyPr/>
                    <a:lstStyle/>
                    <a:p>
                      <a:r>
                        <a:rPr lang="en-US" dirty="0">
                          <a:latin typeface="Helvetica" panose="020B0604020202020204" pitchFamily="34" charset="0"/>
                          <a:cs typeface="Helvetica" panose="020B0604020202020204" pitchFamily="34" charset="0"/>
                        </a:rPr>
                        <a:t>9065</a:t>
                      </a:r>
                    </a:p>
                  </a:txBody>
                  <a:tcPr/>
                </a:tc>
                <a:tc>
                  <a:txBody>
                    <a:bodyPr/>
                    <a:lstStyle/>
                    <a:p>
                      <a:r>
                        <a:rPr lang="en-US" dirty="0">
                          <a:latin typeface="Helvetica" panose="020B0604020202020204" pitchFamily="34" charset="0"/>
                          <a:cs typeface="Helvetica" panose="020B0604020202020204" pitchFamily="34" charset="0"/>
                        </a:rPr>
                        <a:t>B, E, F</a:t>
                      </a:r>
                    </a:p>
                  </a:txBody>
                  <a:tcPr/>
                </a:tc>
                <a:extLst>
                  <a:ext uri="{0D108BD9-81ED-4DB2-BD59-A6C34878D82A}">
                    <a16:rowId xmlns:a16="http://schemas.microsoft.com/office/drawing/2014/main" val="10004"/>
                  </a:ext>
                </a:extLst>
              </a:tr>
              <a:tr h="370840">
                <a:tc>
                  <a:txBody>
                    <a:bodyPr/>
                    <a:lstStyle/>
                    <a:p>
                      <a:r>
                        <a:rPr lang="en-US" dirty="0">
                          <a:latin typeface="Helvetica" panose="020B0604020202020204" pitchFamily="34" charset="0"/>
                          <a:cs typeface="Helvetica" panose="020B0604020202020204" pitchFamily="34" charset="0"/>
                        </a:rPr>
                        <a:t>1142</a:t>
                      </a:r>
                    </a:p>
                  </a:txBody>
                  <a:tcPr/>
                </a:tc>
                <a:tc>
                  <a:txBody>
                    <a:bodyPr/>
                    <a:lstStyle/>
                    <a:p>
                      <a:r>
                        <a:rPr lang="en-US" dirty="0">
                          <a:latin typeface="Helvetica" panose="020B0604020202020204" pitchFamily="34" charset="0"/>
                          <a:cs typeface="Helvetica" panose="020B0604020202020204" pitchFamily="34" charset="0"/>
                        </a:rPr>
                        <a:t>C, A,</a:t>
                      </a:r>
                      <a:r>
                        <a:rPr lang="en-US" baseline="0" dirty="0">
                          <a:latin typeface="Helvetica" panose="020B0604020202020204" pitchFamily="34" charset="0"/>
                          <a:cs typeface="Helvetica" panose="020B0604020202020204" pitchFamily="34" charset="0"/>
                        </a:rPr>
                        <a:t> D, E</a:t>
                      </a:r>
                      <a:endParaRPr lang="en-US"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457200" y="3886200"/>
            <a:ext cx="2819400" cy="646331"/>
          </a:xfrm>
          <a:prstGeom prst="rect">
            <a:avLst/>
          </a:prstGeom>
          <a:noFill/>
          <a:ln>
            <a:solidFill>
              <a:srgbClr val="C00000"/>
            </a:solidFill>
          </a:ln>
        </p:spPr>
        <p:txBody>
          <a:bodyPr wrap="square" rtlCol="0">
            <a:spAutoFit/>
          </a:bodyPr>
          <a:lstStyle/>
          <a:p>
            <a:r>
              <a:rPr lang="en-US" dirty="0">
                <a:latin typeface="Helvetica" panose="020B0604020202020204" pitchFamily="34" charset="0"/>
                <a:cs typeface="Helvetica" panose="020B0604020202020204" pitchFamily="34" charset="0"/>
              </a:rPr>
              <a:t>Min. Support = 50%</a:t>
            </a:r>
          </a:p>
          <a:p>
            <a:r>
              <a:rPr lang="en-US" dirty="0">
                <a:latin typeface="Helvetica" panose="020B0604020202020204" pitchFamily="34" charset="0"/>
                <a:cs typeface="Helvetica" panose="020B0604020202020204" pitchFamily="34" charset="0"/>
              </a:rPr>
              <a:t>Min. Confidence = 60%</a:t>
            </a:r>
          </a:p>
        </p:txBody>
      </p:sp>
      <p:graphicFrame>
        <p:nvGraphicFramePr>
          <p:cNvPr id="7" name="Content Placeholder 4"/>
          <p:cNvGraphicFramePr>
            <a:graphicFrameLocks/>
          </p:cNvGraphicFramePr>
          <p:nvPr>
            <p:extLst>
              <p:ext uri="{D42A27DB-BD31-4B8C-83A1-F6EECF244321}">
                <p14:modId xmlns:p14="http://schemas.microsoft.com/office/powerpoint/2010/main" val="2421899203"/>
              </p:ext>
            </p:extLst>
          </p:nvPr>
        </p:nvGraphicFramePr>
        <p:xfrm>
          <a:off x="5246370" y="1600200"/>
          <a:ext cx="3440430" cy="445008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794510">
                  <a:extLst>
                    <a:ext uri="{9D8B030D-6E8A-4147-A177-3AD203B41FA5}">
                      <a16:colId xmlns:a16="http://schemas.microsoft.com/office/drawing/2014/main" val="20001"/>
                    </a:ext>
                  </a:extLst>
                </a:gridCol>
              </a:tblGrid>
              <a:tr h="370840">
                <a:tc>
                  <a:txBody>
                    <a:bodyPr/>
                    <a:lstStyle/>
                    <a:p>
                      <a:r>
                        <a:rPr lang="en-US" dirty="0">
                          <a:latin typeface="Helvetica" panose="020B0604020202020204" pitchFamily="34" charset="0"/>
                          <a:cs typeface="Helvetica" panose="020B0604020202020204" pitchFamily="34" charset="0"/>
                        </a:rPr>
                        <a:t>Item Set</a:t>
                      </a:r>
                    </a:p>
                  </a:txBody>
                  <a:tcPr/>
                </a:tc>
                <a:tc>
                  <a:txBody>
                    <a:bodyPr/>
                    <a:lstStyle/>
                    <a:p>
                      <a:r>
                        <a:rPr lang="en-US" dirty="0">
                          <a:latin typeface="Helvetica" panose="020B0604020202020204" pitchFamily="34" charset="0"/>
                          <a:cs typeface="Helvetica" panose="020B0604020202020204" pitchFamily="34" charset="0"/>
                        </a:rPr>
                        <a:t>Support</a:t>
                      </a:r>
                    </a:p>
                  </a:txBody>
                  <a:tcPr/>
                </a:tc>
                <a:extLst>
                  <a:ext uri="{0D108BD9-81ED-4DB2-BD59-A6C34878D82A}">
                    <a16:rowId xmlns:a16="http://schemas.microsoft.com/office/drawing/2014/main" val="10000"/>
                  </a:ext>
                </a:extLst>
              </a:tr>
              <a:tr h="370840">
                <a:tc>
                  <a:txBody>
                    <a:bodyPr/>
                    <a:lstStyle/>
                    <a:p>
                      <a:r>
                        <a:rPr lang="en-US" b="1" dirty="0">
                          <a:solidFill>
                            <a:srgbClr val="00B050"/>
                          </a:solidFill>
                          <a:latin typeface="Helvetica" panose="020B0604020202020204" pitchFamily="34" charset="0"/>
                          <a:cs typeface="Helvetica" panose="020B0604020202020204" pitchFamily="34" charset="0"/>
                        </a:rPr>
                        <a:t>{A}</a:t>
                      </a:r>
                    </a:p>
                  </a:txBody>
                  <a:tcPr/>
                </a:tc>
                <a:tc>
                  <a:txBody>
                    <a:bodyPr/>
                    <a:lstStyle/>
                    <a:p>
                      <a:r>
                        <a:rPr lang="en-US" b="1" dirty="0">
                          <a:solidFill>
                            <a:srgbClr val="00B050"/>
                          </a:solidFill>
                          <a:latin typeface="Helvetica" panose="020B0604020202020204" pitchFamily="34" charset="0"/>
                          <a:cs typeface="Helvetica" panose="020B0604020202020204" pitchFamily="34" charset="0"/>
                        </a:rPr>
                        <a:t>(4/5) = 80%</a:t>
                      </a:r>
                    </a:p>
                  </a:txBody>
                  <a:tcPr/>
                </a:tc>
                <a:extLst>
                  <a:ext uri="{0D108BD9-81ED-4DB2-BD59-A6C34878D82A}">
                    <a16:rowId xmlns:a16="http://schemas.microsoft.com/office/drawing/2014/main" val="10001"/>
                  </a:ext>
                </a:extLst>
              </a:tr>
              <a:tr h="370840">
                <a:tc>
                  <a:txBody>
                    <a:bodyPr/>
                    <a:lstStyle/>
                    <a:p>
                      <a:r>
                        <a:rPr lang="en-US" strike="sngStrike" dirty="0">
                          <a:latin typeface="Helvetica" panose="020B0604020202020204" pitchFamily="34" charset="0"/>
                          <a:cs typeface="Helvetica" panose="020B0604020202020204" pitchFamily="34" charset="0"/>
                        </a:rPr>
                        <a:t>{B}</a:t>
                      </a:r>
                    </a:p>
                  </a:txBody>
                  <a:tcPr/>
                </a:tc>
                <a:tc>
                  <a:txBody>
                    <a:bodyPr/>
                    <a:lstStyle/>
                    <a:p>
                      <a:r>
                        <a:rPr lang="en-US" strike="sngStrike" dirty="0">
                          <a:latin typeface="Helvetica" panose="020B0604020202020204" pitchFamily="34" charset="0"/>
                          <a:cs typeface="Helvetica" panose="020B0604020202020204" pitchFamily="34" charset="0"/>
                        </a:rPr>
                        <a:t>(2/5)</a:t>
                      </a:r>
                      <a:r>
                        <a:rPr lang="en-US" strike="sngStrike" baseline="0" dirty="0">
                          <a:latin typeface="Helvetica" panose="020B0604020202020204" pitchFamily="34" charset="0"/>
                          <a:cs typeface="Helvetica" panose="020B0604020202020204" pitchFamily="34" charset="0"/>
                        </a:rPr>
                        <a:t> = 40%</a:t>
                      </a:r>
                      <a:endParaRPr lang="en-US" strike="sngStrike"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US" b="1" strike="noStrike" dirty="0">
                          <a:solidFill>
                            <a:srgbClr val="00B050"/>
                          </a:solidFill>
                          <a:latin typeface="Helvetica" panose="020B0604020202020204" pitchFamily="34" charset="0"/>
                          <a:cs typeface="Helvetica" panose="020B0604020202020204" pitchFamily="34" charset="0"/>
                        </a:rPr>
                        <a:t>{C}</a:t>
                      </a:r>
                    </a:p>
                  </a:txBody>
                  <a:tcPr/>
                </a:tc>
                <a:tc>
                  <a:txBody>
                    <a:bodyPr/>
                    <a:lstStyle/>
                    <a:p>
                      <a:r>
                        <a:rPr lang="en-US" b="1" strike="noStrike" dirty="0">
                          <a:solidFill>
                            <a:srgbClr val="00B050"/>
                          </a:solidFill>
                          <a:latin typeface="Helvetica" panose="020B0604020202020204" pitchFamily="34" charset="0"/>
                          <a:cs typeface="Helvetica" panose="020B0604020202020204" pitchFamily="34" charset="0"/>
                        </a:rPr>
                        <a:t>(3/5) = 60%</a:t>
                      </a:r>
                    </a:p>
                  </a:txBody>
                  <a:tcPr/>
                </a:tc>
                <a:extLst>
                  <a:ext uri="{0D108BD9-81ED-4DB2-BD59-A6C34878D82A}">
                    <a16:rowId xmlns:a16="http://schemas.microsoft.com/office/drawing/2014/main" val="10003"/>
                  </a:ext>
                </a:extLst>
              </a:tr>
              <a:tr h="370840">
                <a:tc>
                  <a:txBody>
                    <a:bodyPr/>
                    <a:lstStyle/>
                    <a:p>
                      <a:r>
                        <a:rPr lang="en-US" strike="sngStrike" dirty="0">
                          <a:latin typeface="Helvetica" panose="020B0604020202020204" pitchFamily="34" charset="0"/>
                          <a:cs typeface="Helvetica" panose="020B0604020202020204" pitchFamily="34" charset="0"/>
                        </a:rPr>
                        <a:t>{D}</a:t>
                      </a:r>
                    </a:p>
                  </a:txBody>
                  <a:tcPr/>
                </a:tc>
                <a:tc>
                  <a:txBody>
                    <a:bodyPr/>
                    <a:lstStyle/>
                    <a:p>
                      <a:r>
                        <a:rPr lang="en-US" strike="sngStrike" dirty="0">
                          <a:latin typeface="Helvetica" panose="020B0604020202020204" pitchFamily="34" charset="0"/>
                          <a:cs typeface="Helvetica" panose="020B0604020202020204" pitchFamily="34" charset="0"/>
                        </a:rPr>
                        <a:t>(2/5) = 40%</a:t>
                      </a:r>
                    </a:p>
                  </a:txBody>
                  <a:tcPr/>
                </a:tc>
                <a:extLst>
                  <a:ext uri="{0D108BD9-81ED-4DB2-BD59-A6C34878D82A}">
                    <a16:rowId xmlns:a16="http://schemas.microsoft.com/office/drawing/2014/main" val="10004"/>
                  </a:ext>
                </a:extLst>
              </a:tr>
              <a:tr h="370840">
                <a:tc>
                  <a:txBody>
                    <a:bodyPr/>
                    <a:lstStyle/>
                    <a:p>
                      <a:r>
                        <a:rPr lang="en-US" strike="sngStrike" dirty="0">
                          <a:latin typeface="Helvetica" panose="020B0604020202020204" pitchFamily="34" charset="0"/>
                          <a:cs typeface="Helvetica" panose="020B0604020202020204" pitchFamily="34" charset="0"/>
                        </a:rPr>
                        <a:t>{E}</a:t>
                      </a:r>
                    </a:p>
                  </a:txBody>
                  <a:tcPr/>
                </a:tc>
                <a:tc>
                  <a:txBody>
                    <a:bodyPr/>
                    <a:lstStyle/>
                    <a:p>
                      <a:r>
                        <a:rPr lang="en-US" strike="sngStrike" dirty="0">
                          <a:latin typeface="Helvetica" panose="020B0604020202020204" pitchFamily="34" charset="0"/>
                          <a:cs typeface="Helvetica" panose="020B0604020202020204" pitchFamily="34" charset="0"/>
                        </a:rPr>
                        <a:t>(2/5) = 40%</a:t>
                      </a:r>
                    </a:p>
                  </a:txBody>
                  <a:tcPr/>
                </a:tc>
                <a:extLst>
                  <a:ext uri="{0D108BD9-81ED-4DB2-BD59-A6C34878D82A}">
                    <a16:rowId xmlns:a16="http://schemas.microsoft.com/office/drawing/2014/main" val="10005"/>
                  </a:ext>
                </a:extLst>
              </a:tr>
              <a:tr h="370840">
                <a:tc>
                  <a:txBody>
                    <a:bodyPr/>
                    <a:lstStyle/>
                    <a:p>
                      <a:r>
                        <a:rPr lang="en-US" strike="sngStrike" dirty="0">
                          <a:latin typeface="Helvetica" panose="020B0604020202020204" pitchFamily="34" charset="0"/>
                          <a:cs typeface="Helvetica" panose="020B0604020202020204" pitchFamily="34" charset="0"/>
                        </a:rPr>
                        <a:t>{F}</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trike="sngStrike" dirty="0">
                          <a:latin typeface="Helvetica" panose="020B0604020202020204" pitchFamily="34" charset="0"/>
                          <a:cs typeface="Helvetica" panose="020B0604020202020204" pitchFamily="34" charset="0"/>
                        </a:rPr>
                        <a:t>(1/5) = 20%</a:t>
                      </a:r>
                    </a:p>
                  </a:txBody>
                  <a:tcPr/>
                </a:tc>
                <a:extLst>
                  <a:ext uri="{0D108BD9-81ED-4DB2-BD59-A6C34878D82A}">
                    <a16:rowId xmlns:a16="http://schemas.microsoft.com/office/drawing/2014/main" val="10006"/>
                  </a:ext>
                </a:extLst>
              </a:tr>
              <a:tr h="370840">
                <a:tc>
                  <a:txBody>
                    <a:bodyPr/>
                    <a:lstStyle/>
                    <a:p>
                      <a:r>
                        <a:rPr lang="en-US" strike="sngStrike" dirty="0">
                          <a:latin typeface="Helvetica" panose="020B0604020202020204" pitchFamily="34" charset="0"/>
                          <a:cs typeface="Helvetica" panose="020B0604020202020204" pitchFamily="34" charset="0"/>
                        </a:rPr>
                        <a:t>{A,B}</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trike="sngStrike" dirty="0">
                          <a:latin typeface="Helvetica" panose="020B0604020202020204" pitchFamily="34" charset="0"/>
                          <a:cs typeface="Helvetica" panose="020B0604020202020204" pitchFamily="34" charset="0"/>
                        </a:rPr>
                        <a:t>(1/5) = 20%</a:t>
                      </a:r>
                    </a:p>
                  </a:txBody>
                  <a:tcPr/>
                </a:tc>
                <a:extLst>
                  <a:ext uri="{0D108BD9-81ED-4DB2-BD59-A6C34878D82A}">
                    <a16:rowId xmlns:a16="http://schemas.microsoft.com/office/drawing/2014/main" val="10007"/>
                  </a:ext>
                </a:extLst>
              </a:tr>
              <a:tr h="370840">
                <a:tc>
                  <a:txBody>
                    <a:bodyPr/>
                    <a:lstStyle/>
                    <a:p>
                      <a:r>
                        <a:rPr lang="en-US" b="1" strike="noStrike" dirty="0">
                          <a:solidFill>
                            <a:srgbClr val="00B050"/>
                          </a:solidFill>
                          <a:latin typeface="Helvetica" panose="020B0604020202020204" pitchFamily="34" charset="0"/>
                          <a:cs typeface="Helvetica" panose="020B0604020202020204" pitchFamily="34" charset="0"/>
                        </a:rPr>
                        <a:t>{A,C}</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strike="noStrike" dirty="0">
                          <a:solidFill>
                            <a:srgbClr val="00B050"/>
                          </a:solidFill>
                          <a:latin typeface="Helvetica" panose="020B0604020202020204" pitchFamily="34" charset="0"/>
                          <a:cs typeface="Helvetica" panose="020B0604020202020204" pitchFamily="34" charset="0"/>
                        </a:rPr>
                        <a:t>(3/5)</a:t>
                      </a:r>
                      <a:r>
                        <a:rPr lang="en-US" b="1" strike="noStrike" baseline="0" dirty="0">
                          <a:solidFill>
                            <a:srgbClr val="00B050"/>
                          </a:solidFill>
                          <a:latin typeface="Helvetica" panose="020B0604020202020204" pitchFamily="34" charset="0"/>
                          <a:cs typeface="Helvetica" panose="020B0604020202020204" pitchFamily="34" charset="0"/>
                        </a:rPr>
                        <a:t> = 60%</a:t>
                      </a:r>
                      <a:endParaRPr lang="en-US" b="1" strike="noStrike" dirty="0">
                        <a:solidFill>
                          <a:srgbClr val="00B050"/>
                        </a:solidFill>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0008"/>
                  </a:ext>
                </a:extLst>
              </a:tr>
              <a:tr h="370840">
                <a:tc>
                  <a:txBody>
                    <a:bodyPr/>
                    <a:lstStyle/>
                    <a:p>
                      <a:r>
                        <a:rPr lang="en-US" strike="sngStrike" dirty="0">
                          <a:latin typeface="Helvetica" panose="020B0604020202020204" pitchFamily="34" charset="0"/>
                          <a:cs typeface="Helvetica" panose="020B0604020202020204" pitchFamily="34" charset="0"/>
                        </a:rPr>
                        <a:t>{A,D}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trike="sngStrike" dirty="0">
                          <a:latin typeface="Helvetica" panose="020B0604020202020204" pitchFamily="34" charset="0"/>
                          <a:cs typeface="Helvetica" panose="020B0604020202020204" pitchFamily="34" charset="0"/>
                        </a:rPr>
                        <a:t>(2/5) = 40%</a:t>
                      </a:r>
                    </a:p>
                  </a:txBody>
                  <a:tcPr/>
                </a:tc>
                <a:extLst>
                  <a:ext uri="{0D108BD9-81ED-4DB2-BD59-A6C34878D82A}">
                    <a16:rowId xmlns:a16="http://schemas.microsoft.com/office/drawing/2014/main" val="10009"/>
                  </a:ext>
                </a:extLst>
              </a:tr>
              <a:tr h="370840">
                <a:tc>
                  <a:txBody>
                    <a:bodyPr/>
                    <a:lstStyle/>
                    <a:p>
                      <a:r>
                        <a:rPr lang="en-US" strike="sngStrike" dirty="0">
                          <a:latin typeface="Helvetica" panose="020B0604020202020204" pitchFamily="34" charset="0"/>
                          <a:cs typeface="Helvetica" panose="020B0604020202020204" pitchFamily="34" charset="0"/>
                        </a:rPr>
                        <a:t>{A,E}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trike="sngStrike" dirty="0">
                          <a:latin typeface="Helvetica" panose="020B0604020202020204" pitchFamily="34" charset="0"/>
                          <a:cs typeface="Helvetica" panose="020B0604020202020204" pitchFamily="34" charset="0"/>
                        </a:rPr>
                        <a:t>(1/5) = 20%</a:t>
                      </a:r>
                    </a:p>
                  </a:txBody>
                  <a:tcPr/>
                </a:tc>
                <a:extLst>
                  <a:ext uri="{0D108BD9-81ED-4DB2-BD59-A6C34878D82A}">
                    <a16:rowId xmlns:a16="http://schemas.microsoft.com/office/drawing/2014/main" val="10010"/>
                  </a:ext>
                </a:extLst>
              </a:tr>
              <a:tr h="370840">
                <a:tc>
                  <a:txBody>
                    <a:bodyPr/>
                    <a:lstStyle/>
                    <a:p>
                      <a:r>
                        <a:rPr lang="en-US" strike="sngStrike" dirty="0">
                          <a:latin typeface="Helvetica" panose="020B0604020202020204" pitchFamily="34" charset="0"/>
                          <a:cs typeface="Helvetica" panose="020B0604020202020204" pitchFamily="34" charset="0"/>
                        </a:rPr>
                        <a:t>{A,F}</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trike="sngStrike" dirty="0">
                          <a:latin typeface="Helvetica" panose="020B0604020202020204" pitchFamily="34" charset="0"/>
                          <a:cs typeface="Helvetica" panose="020B0604020202020204" pitchFamily="34" charset="0"/>
                        </a:rPr>
                        <a:t>(0/5) = 0%</a:t>
                      </a:r>
                    </a:p>
                  </a:txBody>
                  <a:tcPr/>
                </a:tc>
                <a:extLst>
                  <a:ext uri="{0D108BD9-81ED-4DB2-BD59-A6C34878D82A}">
                    <a16:rowId xmlns:a16="http://schemas.microsoft.com/office/drawing/2014/main" val="10011"/>
                  </a:ext>
                </a:extLst>
              </a:tr>
            </a:tbl>
          </a:graphicData>
        </a:graphic>
      </p:graphicFrame>
      <p:cxnSp>
        <p:nvCxnSpPr>
          <p:cNvPr id="9" name="Straight Arrow Connector 8"/>
          <p:cNvCxnSpPr/>
          <p:nvPr/>
        </p:nvCxnSpPr>
        <p:spPr>
          <a:xfrm>
            <a:off x="4495800" y="2590800"/>
            <a:ext cx="629752" cy="0"/>
          </a:xfrm>
          <a:prstGeom prst="straightConnector1">
            <a:avLst/>
          </a:prstGeom>
          <a:ln w="76200">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920961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0C0"/>
                </a:solidFill>
              </a:rPr>
              <a:t>Apriori: Step 2</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241469266"/>
              </p:ext>
            </p:extLst>
          </p:nvPr>
        </p:nvGraphicFramePr>
        <p:xfrm>
          <a:off x="457200" y="1600200"/>
          <a:ext cx="3962400" cy="2225040"/>
        </p:xfrm>
        <a:graphic>
          <a:graphicData uri="http://schemas.openxmlformats.org/drawingml/2006/table">
            <a:tbl>
              <a:tblPr firstRow="1" bandRow="1">
                <a:tableStyleId>{5C22544A-7EE6-4342-B048-85BDC9FD1C3A}</a:tableStyleId>
              </a:tblPr>
              <a:tblGrid>
                <a:gridCol w="1895633">
                  <a:extLst>
                    <a:ext uri="{9D8B030D-6E8A-4147-A177-3AD203B41FA5}">
                      <a16:colId xmlns:a16="http://schemas.microsoft.com/office/drawing/2014/main" val="20000"/>
                    </a:ext>
                  </a:extLst>
                </a:gridCol>
                <a:gridCol w="2066767">
                  <a:extLst>
                    <a:ext uri="{9D8B030D-6E8A-4147-A177-3AD203B41FA5}">
                      <a16:colId xmlns:a16="http://schemas.microsoft.com/office/drawing/2014/main" val="20001"/>
                    </a:ext>
                  </a:extLst>
                </a:gridCol>
              </a:tblGrid>
              <a:tr h="370840">
                <a:tc>
                  <a:txBody>
                    <a:bodyPr/>
                    <a:lstStyle/>
                    <a:p>
                      <a:r>
                        <a:rPr lang="en-US" dirty="0">
                          <a:latin typeface="Helvetica" panose="020B0604020202020204" pitchFamily="34" charset="0"/>
                          <a:cs typeface="Helvetica" panose="020B0604020202020204" pitchFamily="34" charset="0"/>
                        </a:rPr>
                        <a:t>Customer </a:t>
                      </a:r>
                      <a:r>
                        <a:rPr lang="en-US" baseline="0" dirty="0">
                          <a:latin typeface="Helvetica" panose="020B0604020202020204" pitchFamily="34" charset="0"/>
                          <a:cs typeface="Helvetica" panose="020B0604020202020204" pitchFamily="34" charset="0"/>
                        </a:rPr>
                        <a:t>ID</a:t>
                      </a:r>
                      <a:endParaRPr lang="en-US" dirty="0">
                        <a:latin typeface="Helvetica" panose="020B0604020202020204" pitchFamily="34" charset="0"/>
                        <a:cs typeface="Helvetica" panose="020B0604020202020204" pitchFamily="34" charset="0"/>
                      </a:endParaRPr>
                    </a:p>
                  </a:txBody>
                  <a:tcPr/>
                </a:tc>
                <a:tc>
                  <a:txBody>
                    <a:bodyPr/>
                    <a:lstStyle/>
                    <a:p>
                      <a:r>
                        <a:rPr lang="en-US" dirty="0">
                          <a:latin typeface="Helvetica" panose="020B0604020202020204" pitchFamily="34" charset="0"/>
                          <a:cs typeface="Helvetica" panose="020B0604020202020204" pitchFamily="34" charset="0"/>
                        </a:rPr>
                        <a:t>Items Purchased</a:t>
                      </a:r>
                    </a:p>
                  </a:txBody>
                  <a:tcPr/>
                </a:tc>
                <a:extLst>
                  <a:ext uri="{0D108BD9-81ED-4DB2-BD59-A6C34878D82A}">
                    <a16:rowId xmlns:a16="http://schemas.microsoft.com/office/drawing/2014/main" val="10000"/>
                  </a:ext>
                </a:extLst>
              </a:tr>
              <a:tr h="370840">
                <a:tc>
                  <a:txBody>
                    <a:bodyPr/>
                    <a:lstStyle/>
                    <a:p>
                      <a:r>
                        <a:rPr lang="en-US" dirty="0">
                          <a:latin typeface="Helvetica" panose="020B0604020202020204" pitchFamily="34" charset="0"/>
                          <a:cs typeface="Helvetica" panose="020B0604020202020204" pitchFamily="34" charset="0"/>
                        </a:rPr>
                        <a:t>5279</a:t>
                      </a:r>
                    </a:p>
                  </a:txBody>
                  <a:tcPr/>
                </a:tc>
                <a:tc>
                  <a:txBody>
                    <a:bodyPr/>
                    <a:lstStyle/>
                    <a:p>
                      <a:r>
                        <a:rPr lang="en-US" dirty="0">
                          <a:latin typeface="Helvetica" panose="020B0604020202020204" pitchFamily="34" charset="0"/>
                          <a:cs typeface="Helvetica" panose="020B0604020202020204" pitchFamily="34" charset="0"/>
                        </a:rPr>
                        <a:t>A, B, C</a:t>
                      </a:r>
                    </a:p>
                  </a:txBody>
                  <a:tcPr/>
                </a:tc>
                <a:extLst>
                  <a:ext uri="{0D108BD9-81ED-4DB2-BD59-A6C34878D82A}">
                    <a16:rowId xmlns:a16="http://schemas.microsoft.com/office/drawing/2014/main" val="10001"/>
                  </a:ext>
                </a:extLst>
              </a:tr>
              <a:tr h="370840">
                <a:tc>
                  <a:txBody>
                    <a:bodyPr/>
                    <a:lstStyle/>
                    <a:p>
                      <a:r>
                        <a:rPr lang="en-US" dirty="0">
                          <a:latin typeface="Helvetica" panose="020B0604020202020204" pitchFamily="34" charset="0"/>
                          <a:cs typeface="Helvetica" panose="020B0604020202020204" pitchFamily="34" charset="0"/>
                        </a:rPr>
                        <a:t>2980</a:t>
                      </a:r>
                    </a:p>
                  </a:txBody>
                  <a:tcPr/>
                </a:tc>
                <a:tc>
                  <a:txBody>
                    <a:bodyPr/>
                    <a:lstStyle/>
                    <a:p>
                      <a:r>
                        <a:rPr lang="en-US" dirty="0">
                          <a:latin typeface="Helvetica" panose="020B0604020202020204" pitchFamily="34" charset="0"/>
                          <a:cs typeface="Helvetica" panose="020B0604020202020204" pitchFamily="34" charset="0"/>
                        </a:rPr>
                        <a:t>A,</a:t>
                      </a:r>
                      <a:r>
                        <a:rPr lang="en-US" baseline="0" dirty="0">
                          <a:latin typeface="Helvetica" panose="020B0604020202020204" pitchFamily="34" charset="0"/>
                          <a:cs typeface="Helvetica" panose="020B0604020202020204" pitchFamily="34" charset="0"/>
                        </a:rPr>
                        <a:t> C</a:t>
                      </a:r>
                      <a:endParaRPr lang="en-US"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US" dirty="0">
                          <a:latin typeface="Helvetica" panose="020B0604020202020204" pitchFamily="34" charset="0"/>
                          <a:cs typeface="Helvetica" panose="020B0604020202020204" pitchFamily="34" charset="0"/>
                        </a:rPr>
                        <a:t>6314</a:t>
                      </a:r>
                    </a:p>
                  </a:txBody>
                  <a:tcPr/>
                </a:tc>
                <a:tc>
                  <a:txBody>
                    <a:bodyPr/>
                    <a:lstStyle/>
                    <a:p>
                      <a:r>
                        <a:rPr lang="en-US" dirty="0">
                          <a:latin typeface="Helvetica" panose="020B0604020202020204" pitchFamily="34" charset="0"/>
                          <a:cs typeface="Helvetica" panose="020B0604020202020204" pitchFamily="34" charset="0"/>
                        </a:rPr>
                        <a:t>A, D</a:t>
                      </a:r>
                    </a:p>
                  </a:txBody>
                  <a:tcPr/>
                </a:tc>
                <a:extLst>
                  <a:ext uri="{0D108BD9-81ED-4DB2-BD59-A6C34878D82A}">
                    <a16:rowId xmlns:a16="http://schemas.microsoft.com/office/drawing/2014/main" val="10003"/>
                  </a:ext>
                </a:extLst>
              </a:tr>
              <a:tr h="370840">
                <a:tc>
                  <a:txBody>
                    <a:bodyPr/>
                    <a:lstStyle/>
                    <a:p>
                      <a:r>
                        <a:rPr lang="en-US" dirty="0">
                          <a:latin typeface="Helvetica" panose="020B0604020202020204" pitchFamily="34" charset="0"/>
                          <a:cs typeface="Helvetica" panose="020B0604020202020204" pitchFamily="34" charset="0"/>
                        </a:rPr>
                        <a:t>9065</a:t>
                      </a:r>
                    </a:p>
                  </a:txBody>
                  <a:tcPr/>
                </a:tc>
                <a:tc>
                  <a:txBody>
                    <a:bodyPr/>
                    <a:lstStyle/>
                    <a:p>
                      <a:r>
                        <a:rPr lang="en-US" dirty="0">
                          <a:latin typeface="Helvetica" panose="020B0604020202020204" pitchFamily="34" charset="0"/>
                          <a:cs typeface="Helvetica" panose="020B0604020202020204" pitchFamily="34" charset="0"/>
                        </a:rPr>
                        <a:t>B, E, F</a:t>
                      </a:r>
                    </a:p>
                  </a:txBody>
                  <a:tcPr/>
                </a:tc>
                <a:extLst>
                  <a:ext uri="{0D108BD9-81ED-4DB2-BD59-A6C34878D82A}">
                    <a16:rowId xmlns:a16="http://schemas.microsoft.com/office/drawing/2014/main" val="10004"/>
                  </a:ext>
                </a:extLst>
              </a:tr>
              <a:tr h="370840">
                <a:tc>
                  <a:txBody>
                    <a:bodyPr/>
                    <a:lstStyle/>
                    <a:p>
                      <a:r>
                        <a:rPr lang="en-US" dirty="0">
                          <a:latin typeface="Helvetica" panose="020B0604020202020204" pitchFamily="34" charset="0"/>
                          <a:cs typeface="Helvetica" panose="020B0604020202020204" pitchFamily="34" charset="0"/>
                        </a:rPr>
                        <a:t>1142</a:t>
                      </a:r>
                    </a:p>
                  </a:txBody>
                  <a:tcPr/>
                </a:tc>
                <a:tc>
                  <a:txBody>
                    <a:bodyPr/>
                    <a:lstStyle/>
                    <a:p>
                      <a:r>
                        <a:rPr lang="en-US" dirty="0">
                          <a:latin typeface="Helvetica" panose="020B0604020202020204" pitchFamily="34" charset="0"/>
                          <a:cs typeface="Helvetica" panose="020B0604020202020204" pitchFamily="34" charset="0"/>
                        </a:rPr>
                        <a:t>C, A,</a:t>
                      </a:r>
                      <a:r>
                        <a:rPr lang="en-US" baseline="0" dirty="0">
                          <a:latin typeface="Helvetica" panose="020B0604020202020204" pitchFamily="34" charset="0"/>
                          <a:cs typeface="Helvetica" panose="020B0604020202020204" pitchFamily="34" charset="0"/>
                        </a:rPr>
                        <a:t> D, E</a:t>
                      </a:r>
                      <a:endParaRPr lang="en-US"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457200" y="3886200"/>
            <a:ext cx="2819400" cy="646331"/>
          </a:xfrm>
          <a:prstGeom prst="rect">
            <a:avLst/>
          </a:prstGeom>
          <a:noFill/>
          <a:ln>
            <a:solidFill>
              <a:srgbClr val="C00000"/>
            </a:solidFill>
          </a:ln>
        </p:spPr>
        <p:txBody>
          <a:bodyPr wrap="square" rtlCol="0">
            <a:spAutoFit/>
          </a:bodyPr>
          <a:lstStyle/>
          <a:p>
            <a:r>
              <a:rPr lang="en-US" dirty="0">
                <a:latin typeface="Helvetica" panose="020B0604020202020204" pitchFamily="34" charset="0"/>
                <a:cs typeface="Helvetica" panose="020B0604020202020204" pitchFamily="34" charset="0"/>
              </a:rPr>
              <a:t>Min. Support = 50%</a:t>
            </a:r>
          </a:p>
          <a:p>
            <a:r>
              <a:rPr lang="en-US" dirty="0">
                <a:latin typeface="Helvetica" panose="020B0604020202020204" pitchFamily="34" charset="0"/>
                <a:cs typeface="Helvetica" panose="020B0604020202020204" pitchFamily="34" charset="0"/>
              </a:rPr>
              <a:t>Min. Confidence = 60%</a:t>
            </a:r>
          </a:p>
        </p:txBody>
      </p:sp>
      <p:graphicFrame>
        <p:nvGraphicFramePr>
          <p:cNvPr id="7" name="Content Placeholder 4"/>
          <p:cNvGraphicFramePr>
            <a:graphicFrameLocks/>
          </p:cNvGraphicFramePr>
          <p:nvPr>
            <p:extLst>
              <p:ext uri="{D42A27DB-BD31-4B8C-83A1-F6EECF244321}">
                <p14:modId xmlns:p14="http://schemas.microsoft.com/office/powerpoint/2010/main" val="825888466"/>
              </p:ext>
            </p:extLst>
          </p:nvPr>
        </p:nvGraphicFramePr>
        <p:xfrm>
          <a:off x="5246370" y="1600200"/>
          <a:ext cx="3440430" cy="111252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794510">
                  <a:extLst>
                    <a:ext uri="{9D8B030D-6E8A-4147-A177-3AD203B41FA5}">
                      <a16:colId xmlns:a16="http://schemas.microsoft.com/office/drawing/2014/main" val="20001"/>
                    </a:ext>
                  </a:extLst>
                </a:gridCol>
              </a:tblGrid>
              <a:tr h="370840">
                <a:tc>
                  <a:txBody>
                    <a:bodyPr/>
                    <a:lstStyle/>
                    <a:p>
                      <a:r>
                        <a:rPr lang="en-US" dirty="0">
                          <a:latin typeface="Helvetica" panose="020B0604020202020204" pitchFamily="34" charset="0"/>
                          <a:cs typeface="Helvetica" panose="020B0604020202020204" pitchFamily="34" charset="0"/>
                        </a:rPr>
                        <a:t>Item Set</a:t>
                      </a:r>
                    </a:p>
                  </a:txBody>
                  <a:tcPr/>
                </a:tc>
                <a:tc>
                  <a:txBody>
                    <a:bodyPr/>
                    <a:lstStyle/>
                    <a:p>
                      <a:r>
                        <a:rPr lang="en-US" dirty="0">
                          <a:latin typeface="Helvetica" panose="020B0604020202020204" pitchFamily="34" charset="0"/>
                          <a:cs typeface="Helvetica" panose="020B0604020202020204" pitchFamily="34" charset="0"/>
                        </a:rPr>
                        <a:t>Support</a:t>
                      </a:r>
                    </a:p>
                  </a:txBody>
                  <a:tcPr/>
                </a:tc>
                <a:extLst>
                  <a:ext uri="{0D108BD9-81ED-4DB2-BD59-A6C34878D82A}">
                    <a16:rowId xmlns:a16="http://schemas.microsoft.com/office/drawing/2014/main" val="10000"/>
                  </a:ext>
                </a:extLst>
              </a:tr>
              <a:tr h="370840">
                <a:tc>
                  <a:txBody>
                    <a:bodyPr/>
                    <a:lstStyle/>
                    <a:p>
                      <a:r>
                        <a:rPr lang="en-US" b="1" dirty="0">
                          <a:solidFill>
                            <a:srgbClr val="00B050"/>
                          </a:solidFill>
                          <a:latin typeface="Helvetica" panose="020B0604020202020204" pitchFamily="34" charset="0"/>
                          <a:cs typeface="Helvetica" panose="020B0604020202020204" pitchFamily="34" charset="0"/>
                        </a:rPr>
                        <a:t>{A}</a:t>
                      </a:r>
                    </a:p>
                  </a:txBody>
                  <a:tcPr/>
                </a:tc>
                <a:tc>
                  <a:txBody>
                    <a:bodyPr/>
                    <a:lstStyle/>
                    <a:p>
                      <a:r>
                        <a:rPr lang="en-US" b="1" dirty="0">
                          <a:solidFill>
                            <a:srgbClr val="00B050"/>
                          </a:solidFill>
                          <a:latin typeface="Helvetica" panose="020B0604020202020204" pitchFamily="34" charset="0"/>
                          <a:cs typeface="Helvetica" panose="020B0604020202020204" pitchFamily="34" charset="0"/>
                        </a:rPr>
                        <a:t>(4/5) = 80%</a:t>
                      </a:r>
                    </a:p>
                  </a:txBody>
                  <a:tcPr/>
                </a:tc>
                <a:extLst>
                  <a:ext uri="{0D108BD9-81ED-4DB2-BD59-A6C34878D82A}">
                    <a16:rowId xmlns:a16="http://schemas.microsoft.com/office/drawing/2014/main" val="10001"/>
                  </a:ext>
                </a:extLst>
              </a:tr>
              <a:tr h="370840">
                <a:tc>
                  <a:txBody>
                    <a:bodyPr/>
                    <a:lstStyle/>
                    <a:p>
                      <a:r>
                        <a:rPr lang="en-US" b="1" strike="noStrike" dirty="0">
                          <a:solidFill>
                            <a:srgbClr val="00B050"/>
                          </a:solidFill>
                          <a:latin typeface="Helvetica" panose="020B0604020202020204" pitchFamily="34" charset="0"/>
                          <a:cs typeface="Helvetica" panose="020B0604020202020204" pitchFamily="34" charset="0"/>
                        </a:rPr>
                        <a:t>{A,C}</a:t>
                      </a:r>
                    </a:p>
                  </a:txBody>
                  <a:tcPr/>
                </a:tc>
                <a:tc>
                  <a:txBody>
                    <a:bodyPr/>
                    <a:lstStyle/>
                    <a:p>
                      <a:r>
                        <a:rPr lang="en-US" b="1" strike="noStrike" dirty="0">
                          <a:solidFill>
                            <a:srgbClr val="00B050"/>
                          </a:solidFill>
                          <a:latin typeface="Helvetica" panose="020B0604020202020204" pitchFamily="34" charset="0"/>
                          <a:cs typeface="Helvetica" panose="020B0604020202020204" pitchFamily="34" charset="0"/>
                        </a:rPr>
                        <a:t>(3/5) = 60%</a:t>
                      </a:r>
                    </a:p>
                  </a:txBody>
                  <a:tcPr/>
                </a:tc>
                <a:extLst>
                  <a:ext uri="{0D108BD9-81ED-4DB2-BD59-A6C34878D82A}">
                    <a16:rowId xmlns:a16="http://schemas.microsoft.com/office/drawing/2014/main" val="10002"/>
                  </a:ext>
                </a:extLst>
              </a:tr>
            </a:tbl>
          </a:graphicData>
        </a:graphic>
      </p:graphicFrame>
      <p:cxnSp>
        <p:nvCxnSpPr>
          <p:cNvPr id="9" name="Straight Arrow Connector 8"/>
          <p:cNvCxnSpPr/>
          <p:nvPr/>
        </p:nvCxnSpPr>
        <p:spPr>
          <a:xfrm>
            <a:off x="4514654" y="2342562"/>
            <a:ext cx="629752" cy="0"/>
          </a:xfrm>
          <a:prstGeom prst="straightConnector1">
            <a:avLst/>
          </a:prstGeom>
          <a:ln w="76200">
            <a:tailEnd type="triangle"/>
          </a:ln>
        </p:spPr>
        <p:style>
          <a:lnRef idx="2">
            <a:schemeClr val="accent2"/>
          </a:lnRef>
          <a:fillRef idx="0">
            <a:schemeClr val="accent2"/>
          </a:fillRef>
          <a:effectRef idx="1">
            <a:schemeClr val="accent2"/>
          </a:effectRef>
          <a:fontRef idx="minor">
            <a:schemeClr val="tx1"/>
          </a:fontRef>
        </p:style>
      </p:cxnSp>
      <p:graphicFrame>
        <p:nvGraphicFramePr>
          <p:cNvPr id="8" name="Content Placeholder 4"/>
          <p:cNvGraphicFramePr>
            <a:graphicFrameLocks/>
          </p:cNvGraphicFramePr>
          <p:nvPr>
            <p:extLst>
              <p:ext uri="{D42A27DB-BD31-4B8C-83A1-F6EECF244321}">
                <p14:modId xmlns:p14="http://schemas.microsoft.com/office/powerpoint/2010/main" val="2951543557"/>
              </p:ext>
            </p:extLst>
          </p:nvPr>
        </p:nvGraphicFramePr>
        <p:xfrm>
          <a:off x="5257800" y="3276600"/>
          <a:ext cx="3440430" cy="296672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794510">
                  <a:extLst>
                    <a:ext uri="{9D8B030D-6E8A-4147-A177-3AD203B41FA5}">
                      <a16:colId xmlns:a16="http://schemas.microsoft.com/office/drawing/2014/main" val="20001"/>
                    </a:ext>
                  </a:extLst>
                </a:gridCol>
              </a:tblGrid>
              <a:tr h="370840">
                <a:tc>
                  <a:txBody>
                    <a:bodyPr/>
                    <a:lstStyle/>
                    <a:p>
                      <a:r>
                        <a:rPr lang="en-US" dirty="0">
                          <a:latin typeface="Helvetica" panose="020B0604020202020204" pitchFamily="34" charset="0"/>
                          <a:cs typeface="Helvetica" panose="020B0604020202020204" pitchFamily="34" charset="0"/>
                        </a:rPr>
                        <a:t>Rule</a:t>
                      </a:r>
                    </a:p>
                  </a:txBody>
                  <a:tcPr/>
                </a:tc>
                <a:tc>
                  <a:txBody>
                    <a:bodyPr/>
                    <a:lstStyle/>
                    <a:p>
                      <a:r>
                        <a:rPr lang="en-US" dirty="0">
                          <a:latin typeface="Helvetica" panose="020B0604020202020204" pitchFamily="34" charset="0"/>
                          <a:cs typeface="Helvetica" panose="020B0604020202020204" pitchFamily="34" charset="0"/>
                        </a:rPr>
                        <a:t>Confidence</a:t>
                      </a:r>
                    </a:p>
                  </a:txBody>
                  <a:tcPr/>
                </a:tc>
                <a:extLst>
                  <a:ext uri="{0D108BD9-81ED-4DB2-BD59-A6C34878D82A}">
                    <a16:rowId xmlns:a16="http://schemas.microsoft.com/office/drawing/2014/main" val="10000"/>
                  </a:ext>
                </a:extLst>
              </a:tr>
              <a:tr h="370840">
                <a:tc>
                  <a:txBody>
                    <a:bodyPr/>
                    <a:lstStyle/>
                    <a:p>
                      <a:r>
                        <a:rPr lang="en-US" b="0" strike="noStrike" dirty="0">
                          <a:solidFill>
                            <a:schemeClr val="tx1"/>
                          </a:solidFill>
                          <a:latin typeface="Helvetica" panose="020B0604020202020204" pitchFamily="34" charset="0"/>
                          <a:cs typeface="Helvetica" panose="020B0604020202020204" pitchFamily="34" charset="0"/>
                        </a:rPr>
                        <a:t>A =&gt; B</a:t>
                      </a:r>
                    </a:p>
                  </a:txBody>
                  <a:tcPr/>
                </a:tc>
                <a:tc>
                  <a:txBody>
                    <a:bodyPr/>
                    <a:lstStyle/>
                    <a:p>
                      <a:r>
                        <a:rPr lang="en-US" b="0" strike="noStrike" dirty="0">
                          <a:solidFill>
                            <a:schemeClr val="tx1"/>
                          </a:solidFill>
                          <a:latin typeface="Helvetica" panose="020B0604020202020204" pitchFamily="34" charset="0"/>
                          <a:cs typeface="Helvetica" panose="020B0604020202020204" pitchFamily="34" charset="0"/>
                        </a:rPr>
                        <a:t>(1/4) = 25%</a:t>
                      </a:r>
                    </a:p>
                  </a:txBody>
                  <a:tcPr/>
                </a:tc>
                <a:extLst>
                  <a:ext uri="{0D108BD9-81ED-4DB2-BD59-A6C34878D82A}">
                    <a16:rowId xmlns:a16="http://schemas.microsoft.com/office/drawing/2014/main" val="10001"/>
                  </a:ext>
                </a:extLst>
              </a:tr>
              <a:tr h="370840">
                <a:tc>
                  <a:txBody>
                    <a:bodyPr/>
                    <a:lstStyle/>
                    <a:p>
                      <a:r>
                        <a:rPr lang="en-US" b="0" strike="noStrike" dirty="0">
                          <a:solidFill>
                            <a:schemeClr val="tx1"/>
                          </a:solidFill>
                          <a:latin typeface="Helvetica" panose="020B0604020202020204" pitchFamily="34" charset="0"/>
                          <a:cs typeface="Helvetica" panose="020B0604020202020204" pitchFamily="34" charset="0"/>
                        </a:rPr>
                        <a:t>A =&gt; C</a:t>
                      </a:r>
                    </a:p>
                  </a:txBody>
                  <a:tcPr/>
                </a:tc>
                <a:tc>
                  <a:txBody>
                    <a:bodyPr/>
                    <a:lstStyle/>
                    <a:p>
                      <a:r>
                        <a:rPr lang="en-US" b="0" strike="noStrike" dirty="0">
                          <a:solidFill>
                            <a:schemeClr val="tx1"/>
                          </a:solidFill>
                          <a:latin typeface="Helvetica" panose="020B0604020202020204" pitchFamily="34" charset="0"/>
                          <a:cs typeface="Helvetica" panose="020B0604020202020204" pitchFamily="34" charset="0"/>
                        </a:rPr>
                        <a:t>(3/4) = 75%</a:t>
                      </a:r>
                    </a:p>
                  </a:txBody>
                  <a:tcPr/>
                </a:tc>
                <a:extLst>
                  <a:ext uri="{0D108BD9-81ED-4DB2-BD59-A6C34878D82A}">
                    <a16:rowId xmlns:a16="http://schemas.microsoft.com/office/drawing/2014/main" val="1000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strike="noStrike" dirty="0">
                          <a:solidFill>
                            <a:schemeClr val="tx1"/>
                          </a:solidFill>
                          <a:latin typeface="Helvetica" panose="020B0604020202020204" pitchFamily="34" charset="0"/>
                          <a:cs typeface="Helvetica" panose="020B0604020202020204" pitchFamily="34" charset="0"/>
                        </a:rPr>
                        <a:t>A =&gt; 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strike="noStrike" dirty="0">
                          <a:solidFill>
                            <a:schemeClr val="tx1"/>
                          </a:solidFill>
                          <a:latin typeface="Helvetica" panose="020B0604020202020204" pitchFamily="34" charset="0"/>
                          <a:cs typeface="Helvetica" panose="020B0604020202020204" pitchFamily="34" charset="0"/>
                        </a:rPr>
                        <a:t>(2/4) = 50%</a:t>
                      </a:r>
                    </a:p>
                  </a:txBody>
                  <a:tcPr/>
                </a:tc>
                <a:extLst>
                  <a:ext uri="{0D108BD9-81ED-4DB2-BD59-A6C34878D82A}">
                    <a16:rowId xmlns:a16="http://schemas.microsoft.com/office/drawing/2014/main" val="1000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strike="noStrike" dirty="0">
                          <a:solidFill>
                            <a:schemeClr val="tx1"/>
                          </a:solidFill>
                          <a:latin typeface="Helvetica" panose="020B0604020202020204" pitchFamily="34" charset="0"/>
                          <a:cs typeface="Helvetica" panose="020B0604020202020204" pitchFamily="34" charset="0"/>
                        </a:rPr>
                        <a:t>A =&gt; 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strike="noStrike" dirty="0">
                          <a:solidFill>
                            <a:schemeClr val="tx1"/>
                          </a:solidFill>
                          <a:latin typeface="Helvetica" panose="020B0604020202020204" pitchFamily="34" charset="0"/>
                          <a:cs typeface="Helvetica" panose="020B0604020202020204" pitchFamily="34" charset="0"/>
                        </a:rPr>
                        <a:t>(1/4) = 25%</a:t>
                      </a:r>
                    </a:p>
                  </a:txBody>
                  <a:tcPr/>
                </a:tc>
                <a:extLst>
                  <a:ext uri="{0D108BD9-81ED-4DB2-BD59-A6C34878D82A}">
                    <a16:rowId xmlns:a16="http://schemas.microsoft.com/office/drawing/2014/main" val="1000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strike="noStrike" dirty="0">
                          <a:solidFill>
                            <a:schemeClr val="tx1"/>
                          </a:solidFill>
                          <a:latin typeface="Helvetica" panose="020B0604020202020204" pitchFamily="34" charset="0"/>
                          <a:cs typeface="Helvetica" panose="020B0604020202020204" pitchFamily="34" charset="0"/>
                        </a:rPr>
                        <a:t>A =&gt; F</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strike="noStrike" dirty="0">
                          <a:solidFill>
                            <a:schemeClr val="tx1"/>
                          </a:solidFill>
                          <a:latin typeface="Helvetica" panose="020B0604020202020204" pitchFamily="34" charset="0"/>
                          <a:cs typeface="Helvetica" panose="020B0604020202020204" pitchFamily="34" charset="0"/>
                        </a:rPr>
                        <a:t>(0/4) = 0%</a:t>
                      </a:r>
                    </a:p>
                  </a:txBody>
                  <a:tcPr/>
                </a:tc>
                <a:extLst>
                  <a:ext uri="{0D108BD9-81ED-4DB2-BD59-A6C34878D82A}">
                    <a16:rowId xmlns:a16="http://schemas.microsoft.com/office/drawing/2014/main" val="1000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strike="noStrike" dirty="0">
                          <a:solidFill>
                            <a:schemeClr val="tx1"/>
                          </a:solidFill>
                          <a:latin typeface="Helvetica" panose="020B0604020202020204" pitchFamily="34" charset="0"/>
                          <a:cs typeface="Helvetica" panose="020B0604020202020204" pitchFamily="34" charset="0"/>
                        </a:rPr>
                        <a:t>C =&gt; A</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strike="noStrike" dirty="0">
                          <a:solidFill>
                            <a:schemeClr val="tx1"/>
                          </a:solidFill>
                          <a:latin typeface="Helvetica" panose="020B0604020202020204" pitchFamily="34" charset="0"/>
                          <a:cs typeface="Helvetica" panose="020B0604020202020204" pitchFamily="34" charset="0"/>
                        </a:rPr>
                        <a:t>(3/3) = 100%</a:t>
                      </a:r>
                    </a:p>
                  </a:txBody>
                  <a:tcPr/>
                </a:tc>
                <a:extLst>
                  <a:ext uri="{0D108BD9-81ED-4DB2-BD59-A6C34878D82A}">
                    <a16:rowId xmlns:a16="http://schemas.microsoft.com/office/drawing/2014/main" val="1000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strike="noStrike" dirty="0">
                          <a:solidFill>
                            <a:schemeClr val="tx1"/>
                          </a:solidFill>
                          <a:latin typeface="Helvetica" panose="020B0604020202020204" pitchFamily="34" charset="0"/>
                          <a:cs typeface="Helvetica" panose="020B0604020202020204" pitchFamily="34" charset="0"/>
                        </a:rPr>
                        <a:t>C =&gt; B</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strike="noStrike" dirty="0">
                          <a:solidFill>
                            <a:schemeClr val="tx1"/>
                          </a:solidFill>
                          <a:latin typeface="Helvetica" panose="020B0604020202020204" pitchFamily="34" charset="0"/>
                          <a:cs typeface="Helvetica" panose="020B0604020202020204" pitchFamily="34" charset="0"/>
                        </a:rPr>
                        <a:t>(1/3) = 33%</a:t>
                      </a:r>
                    </a:p>
                  </a:txBody>
                  <a:tcPr/>
                </a:tc>
                <a:extLst>
                  <a:ext uri="{0D108BD9-81ED-4DB2-BD59-A6C34878D82A}">
                    <a16:rowId xmlns:a16="http://schemas.microsoft.com/office/drawing/2014/main" val="10007"/>
                  </a:ext>
                </a:extLst>
              </a:tr>
            </a:tbl>
          </a:graphicData>
        </a:graphic>
      </p:graphicFrame>
      <p:cxnSp>
        <p:nvCxnSpPr>
          <p:cNvPr id="11" name="Straight Arrow Connector 10"/>
          <p:cNvCxnSpPr/>
          <p:nvPr/>
        </p:nvCxnSpPr>
        <p:spPr>
          <a:xfrm>
            <a:off x="6896492" y="2772265"/>
            <a:ext cx="0" cy="457200"/>
          </a:xfrm>
          <a:prstGeom prst="straightConnector1">
            <a:avLst/>
          </a:prstGeom>
          <a:ln w="76200">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232050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0C0"/>
                </a:solidFill>
              </a:rPr>
              <a:t>Apriori: Step 2</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57211015"/>
              </p:ext>
            </p:extLst>
          </p:nvPr>
        </p:nvGraphicFramePr>
        <p:xfrm>
          <a:off x="457200" y="1600200"/>
          <a:ext cx="3962400" cy="2225040"/>
        </p:xfrm>
        <a:graphic>
          <a:graphicData uri="http://schemas.openxmlformats.org/drawingml/2006/table">
            <a:tbl>
              <a:tblPr firstRow="1" bandRow="1">
                <a:tableStyleId>{5C22544A-7EE6-4342-B048-85BDC9FD1C3A}</a:tableStyleId>
              </a:tblPr>
              <a:tblGrid>
                <a:gridCol w="1895633">
                  <a:extLst>
                    <a:ext uri="{9D8B030D-6E8A-4147-A177-3AD203B41FA5}">
                      <a16:colId xmlns:a16="http://schemas.microsoft.com/office/drawing/2014/main" val="20000"/>
                    </a:ext>
                  </a:extLst>
                </a:gridCol>
                <a:gridCol w="2066767">
                  <a:extLst>
                    <a:ext uri="{9D8B030D-6E8A-4147-A177-3AD203B41FA5}">
                      <a16:colId xmlns:a16="http://schemas.microsoft.com/office/drawing/2014/main" val="20001"/>
                    </a:ext>
                  </a:extLst>
                </a:gridCol>
              </a:tblGrid>
              <a:tr h="370840">
                <a:tc>
                  <a:txBody>
                    <a:bodyPr/>
                    <a:lstStyle/>
                    <a:p>
                      <a:r>
                        <a:rPr lang="en-US" dirty="0">
                          <a:latin typeface="Helvetica" panose="020B0604020202020204" pitchFamily="34" charset="0"/>
                          <a:cs typeface="Helvetica" panose="020B0604020202020204" pitchFamily="34" charset="0"/>
                        </a:rPr>
                        <a:t>Customer </a:t>
                      </a:r>
                      <a:r>
                        <a:rPr lang="en-US" baseline="0" dirty="0">
                          <a:latin typeface="Helvetica" panose="020B0604020202020204" pitchFamily="34" charset="0"/>
                          <a:cs typeface="Helvetica" panose="020B0604020202020204" pitchFamily="34" charset="0"/>
                        </a:rPr>
                        <a:t>ID</a:t>
                      </a:r>
                      <a:endParaRPr lang="en-US" dirty="0">
                        <a:latin typeface="Helvetica" panose="020B0604020202020204" pitchFamily="34" charset="0"/>
                        <a:cs typeface="Helvetica" panose="020B0604020202020204" pitchFamily="34" charset="0"/>
                      </a:endParaRPr>
                    </a:p>
                  </a:txBody>
                  <a:tcPr/>
                </a:tc>
                <a:tc>
                  <a:txBody>
                    <a:bodyPr/>
                    <a:lstStyle/>
                    <a:p>
                      <a:r>
                        <a:rPr lang="en-US" dirty="0">
                          <a:latin typeface="Helvetica" panose="020B0604020202020204" pitchFamily="34" charset="0"/>
                          <a:cs typeface="Helvetica" panose="020B0604020202020204" pitchFamily="34" charset="0"/>
                        </a:rPr>
                        <a:t>Items Purchased</a:t>
                      </a:r>
                    </a:p>
                  </a:txBody>
                  <a:tcPr/>
                </a:tc>
                <a:extLst>
                  <a:ext uri="{0D108BD9-81ED-4DB2-BD59-A6C34878D82A}">
                    <a16:rowId xmlns:a16="http://schemas.microsoft.com/office/drawing/2014/main" val="10000"/>
                  </a:ext>
                </a:extLst>
              </a:tr>
              <a:tr h="370840">
                <a:tc>
                  <a:txBody>
                    <a:bodyPr/>
                    <a:lstStyle/>
                    <a:p>
                      <a:r>
                        <a:rPr lang="en-US" dirty="0">
                          <a:latin typeface="Helvetica" panose="020B0604020202020204" pitchFamily="34" charset="0"/>
                          <a:cs typeface="Helvetica" panose="020B0604020202020204" pitchFamily="34" charset="0"/>
                        </a:rPr>
                        <a:t>5279</a:t>
                      </a:r>
                    </a:p>
                  </a:txBody>
                  <a:tcPr/>
                </a:tc>
                <a:tc>
                  <a:txBody>
                    <a:bodyPr/>
                    <a:lstStyle/>
                    <a:p>
                      <a:r>
                        <a:rPr lang="en-US" dirty="0">
                          <a:latin typeface="Helvetica" panose="020B0604020202020204" pitchFamily="34" charset="0"/>
                          <a:cs typeface="Helvetica" panose="020B0604020202020204" pitchFamily="34" charset="0"/>
                        </a:rPr>
                        <a:t>A, B, C</a:t>
                      </a:r>
                    </a:p>
                  </a:txBody>
                  <a:tcPr/>
                </a:tc>
                <a:extLst>
                  <a:ext uri="{0D108BD9-81ED-4DB2-BD59-A6C34878D82A}">
                    <a16:rowId xmlns:a16="http://schemas.microsoft.com/office/drawing/2014/main" val="10001"/>
                  </a:ext>
                </a:extLst>
              </a:tr>
              <a:tr h="370840">
                <a:tc>
                  <a:txBody>
                    <a:bodyPr/>
                    <a:lstStyle/>
                    <a:p>
                      <a:r>
                        <a:rPr lang="en-US" dirty="0">
                          <a:latin typeface="Helvetica" panose="020B0604020202020204" pitchFamily="34" charset="0"/>
                          <a:cs typeface="Helvetica" panose="020B0604020202020204" pitchFamily="34" charset="0"/>
                        </a:rPr>
                        <a:t>2980</a:t>
                      </a:r>
                    </a:p>
                  </a:txBody>
                  <a:tcPr/>
                </a:tc>
                <a:tc>
                  <a:txBody>
                    <a:bodyPr/>
                    <a:lstStyle/>
                    <a:p>
                      <a:r>
                        <a:rPr lang="en-US" dirty="0">
                          <a:latin typeface="Helvetica" panose="020B0604020202020204" pitchFamily="34" charset="0"/>
                          <a:cs typeface="Helvetica" panose="020B0604020202020204" pitchFamily="34" charset="0"/>
                        </a:rPr>
                        <a:t>A,</a:t>
                      </a:r>
                      <a:r>
                        <a:rPr lang="en-US" baseline="0" dirty="0">
                          <a:latin typeface="Helvetica" panose="020B0604020202020204" pitchFamily="34" charset="0"/>
                          <a:cs typeface="Helvetica" panose="020B0604020202020204" pitchFamily="34" charset="0"/>
                        </a:rPr>
                        <a:t> C</a:t>
                      </a:r>
                      <a:endParaRPr lang="en-US"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US" dirty="0">
                          <a:latin typeface="Helvetica" panose="020B0604020202020204" pitchFamily="34" charset="0"/>
                          <a:cs typeface="Helvetica" panose="020B0604020202020204" pitchFamily="34" charset="0"/>
                        </a:rPr>
                        <a:t>6314</a:t>
                      </a:r>
                    </a:p>
                  </a:txBody>
                  <a:tcPr/>
                </a:tc>
                <a:tc>
                  <a:txBody>
                    <a:bodyPr/>
                    <a:lstStyle/>
                    <a:p>
                      <a:r>
                        <a:rPr lang="en-US" dirty="0">
                          <a:latin typeface="Helvetica" panose="020B0604020202020204" pitchFamily="34" charset="0"/>
                          <a:cs typeface="Helvetica" panose="020B0604020202020204" pitchFamily="34" charset="0"/>
                        </a:rPr>
                        <a:t>A, D</a:t>
                      </a:r>
                    </a:p>
                  </a:txBody>
                  <a:tcPr/>
                </a:tc>
                <a:extLst>
                  <a:ext uri="{0D108BD9-81ED-4DB2-BD59-A6C34878D82A}">
                    <a16:rowId xmlns:a16="http://schemas.microsoft.com/office/drawing/2014/main" val="10003"/>
                  </a:ext>
                </a:extLst>
              </a:tr>
              <a:tr h="370840">
                <a:tc>
                  <a:txBody>
                    <a:bodyPr/>
                    <a:lstStyle/>
                    <a:p>
                      <a:r>
                        <a:rPr lang="en-US" dirty="0">
                          <a:latin typeface="Helvetica" panose="020B0604020202020204" pitchFamily="34" charset="0"/>
                          <a:cs typeface="Helvetica" panose="020B0604020202020204" pitchFamily="34" charset="0"/>
                        </a:rPr>
                        <a:t>9065</a:t>
                      </a:r>
                    </a:p>
                  </a:txBody>
                  <a:tcPr/>
                </a:tc>
                <a:tc>
                  <a:txBody>
                    <a:bodyPr/>
                    <a:lstStyle/>
                    <a:p>
                      <a:r>
                        <a:rPr lang="en-US" dirty="0">
                          <a:latin typeface="Helvetica" panose="020B0604020202020204" pitchFamily="34" charset="0"/>
                          <a:cs typeface="Helvetica" panose="020B0604020202020204" pitchFamily="34" charset="0"/>
                        </a:rPr>
                        <a:t>B, E, F</a:t>
                      </a:r>
                    </a:p>
                  </a:txBody>
                  <a:tcPr/>
                </a:tc>
                <a:extLst>
                  <a:ext uri="{0D108BD9-81ED-4DB2-BD59-A6C34878D82A}">
                    <a16:rowId xmlns:a16="http://schemas.microsoft.com/office/drawing/2014/main" val="10004"/>
                  </a:ext>
                </a:extLst>
              </a:tr>
              <a:tr h="370840">
                <a:tc>
                  <a:txBody>
                    <a:bodyPr/>
                    <a:lstStyle/>
                    <a:p>
                      <a:r>
                        <a:rPr lang="en-US" dirty="0">
                          <a:latin typeface="Helvetica" panose="020B0604020202020204" pitchFamily="34" charset="0"/>
                          <a:cs typeface="Helvetica" panose="020B0604020202020204" pitchFamily="34" charset="0"/>
                        </a:rPr>
                        <a:t>1142</a:t>
                      </a:r>
                    </a:p>
                  </a:txBody>
                  <a:tcPr/>
                </a:tc>
                <a:tc>
                  <a:txBody>
                    <a:bodyPr/>
                    <a:lstStyle/>
                    <a:p>
                      <a:r>
                        <a:rPr lang="en-US" dirty="0">
                          <a:latin typeface="Helvetica" panose="020B0604020202020204" pitchFamily="34" charset="0"/>
                          <a:cs typeface="Helvetica" panose="020B0604020202020204" pitchFamily="34" charset="0"/>
                        </a:rPr>
                        <a:t>C, A,</a:t>
                      </a:r>
                      <a:r>
                        <a:rPr lang="en-US" baseline="0" dirty="0">
                          <a:latin typeface="Helvetica" panose="020B0604020202020204" pitchFamily="34" charset="0"/>
                          <a:cs typeface="Helvetica" panose="020B0604020202020204" pitchFamily="34" charset="0"/>
                        </a:rPr>
                        <a:t> D, E</a:t>
                      </a:r>
                      <a:endParaRPr lang="en-US"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457200" y="3886200"/>
            <a:ext cx="2819400" cy="646331"/>
          </a:xfrm>
          <a:prstGeom prst="rect">
            <a:avLst/>
          </a:prstGeom>
          <a:noFill/>
          <a:ln>
            <a:solidFill>
              <a:srgbClr val="C00000"/>
            </a:solidFill>
          </a:ln>
        </p:spPr>
        <p:txBody>
          <a:bodyPr wrap="square" rtlCol="0">
            <a:spAutoFit/>
          </a:bodyPr>
          <a:lstStyle/>
          <a:p>
            <a:r>
              <a:rPr lang="en-US" dirty="0">
                <a:latin typeface="Helvetica" panose="020B0604020202020204" pitchFamily="34" charset="0"/>
                <a:cs typeface="Helvetica" panose="020B0604020202020204" pitchFamily="34" charset="0"/>
              </a:rPr>
              <a:t>Min. Support = 50%</a:t>
            </a:r>
          </a:p>
          <a:p>
            <a:r>
              <a:rPr lang="en-US" dirty="0">
                <a:latin typeface="Helvetica" panose="020B0604020202020204" pitchFamily="34" charset="0"/>
                <a:cs typeface="Helvetica" panose="020B0604020202020204" pitchFamily="34" charset="0"/>
              </a:rPr>
              <a:t>Min. Confidence = 60%</a:t>
            </a:r>
          </a:p>
        </p:txBody>
      </p:sp>
      <p:graphicFrame>
        <p:nvGraphicFramePr>
          <p:cNvPr id="7" name="Content Placeholder 4"/>
          <p:cNvGraphicFramePr>
            <a:graphicFrameLocks/>
          </p:cNvGraphicFramePr>
          <p:nvPr>
            <p:extLst>
              <p:ext uri="{D42A27DB-BD31-4B8C-83A1-F6EECF244321}">
                <p14:modId xmlns:p14="http://schemas.microsoft.com/office/powerpoint/2010/main" val="2187476497"/>
              </p:ext>
            </p:extLst>
          </p:nvPr>
        </p:nvGraphicFramePr>
        <p:xfrm>
          <a:off x="5246370" y="1600200"/>
          <a:ext cx="3440430" cy="111252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794510">
                  <a:extLst>
                    <a:ext uri="{9D8B030D-6E8A-4147-A177-3AD203B41FA5}">
                      <a16:colId xmlns:a16="http://schemas.microsoft.com/office/drawing/2014/main" val="20001"/>
                    </a:ext>
                  </a:extLst>
                </a:gridCol>
              </a:tblGrid>
              <a:tr h="370840">
                <a:tc>
                  <a:txBody>
                    <a:bodyPr/>
                    <a:lstStyle/>
                    <a:p>
                      <a:r>
                        <a:rPr lang="en-US" dirty="0">
                          <a:latin typeface="Helvetica" panose="020B0604020202020204" pitchFamily="34" charset="0"/>
                          <a:cs typeface="Helvetica" panose="020B0604020202020204" pitchFamily="34" charset="0"/>
                        </a:rPr>
                        <a:t>Item Set</a:t>
                      </a:r>
                    </a:p>
                  </a:txBody>
                  <a:tcPr/>
                </a:tc>
                <a:tc>
                  <a:txBody>
                    <a:bodyPr/>
                    <a:lstStyle/>
                    <a:p>
                      <a:r>
                        <a:rPr lang="en-US" dirty="0">
                          <a:latin typeface="Helvetica" panose="020B0604020202020204" pitchFamily="34" charset="0"/>
                          <a:cs typeface="Helvetica" panose="020B0604020202020204" pitchFamily="34" charset="0"/>
                        </a:rPr>
                        <a:t>Support</a:t>
                      </a:r>
                    </a:p>
                  </a:txBody>
                  <a:tcPr/>
                </a:tc>
                <a:extLst>
                  <a:ext uri="{0D108BD9-81ED-4DB2-BD59-A6C34878D82A}">
                    <a16:rowId xmlns:a16="http://schemas.microsoft.com/office/drawing/2014/main" val="10000"/>
                  </a:ext>
                </a:extLst>
              </a:tr>
              <a:tr h="370840">
                <a:tc>
                  <a:txBody>
                    <a:bodyPr/>
                    <a:lstStyle/>
                    <a:p>
                      <a:r>
                        <a:rPr lang="en-US" b="1" dirty="0">
                          <a:solidFill>
                            <a:srgbClr val="00B050"/>
                          </a:solidFill>
                          <a:latin typeface="Helvetica" panose="020B0604020202020204" pitchFamily="34" charset="0"/>
                          <a:cs typeface="Helvetica" panose="020B0604020202020204" pitchFamily="34" charset="0"/>
                        </a:rPr>
                        <a:t>{A}</a:t>
                      </a:r>
                    </a:p>
                  </a:txBody>
                  <a:tcPr/>
                </a:tc>
                <a:tc>
                  <a:txBody>
                    <a:bodyPr/>
                    <a:lstStyle/>
                    <a:p>
                      <a:r>
                        <a:rPr lang="en-US" b="1" dirty="0">
                          <a:solidFill>
                            <a:srgbClr val="00B050"/>
                          </a:solidFill>
                          <a:latin typeface="Helvetica" panose="020B0604020202020204" pitchFamily="34" charset="0"/>
                          <a:cs typeface="Helvetica" panose="020B0604020202020204" pitchFamily="34" charset="0"/>
                        </a:rPr>
                        <a:t>(4/5) = 80%</a:t>
                      </a:r>
                    </a:p>
                  </a:txBody>
                  <a:tcPr/>
                </a:tc>
                <a:extLst>
                  <a:ext uri="{0D108BD9-81ED-4DB2-BD59-A6C34878D82A}">
                    <a16:rowId xmlns:a16="http://schemas.microsoft.com/office/drawing/2014/main" val="10001"/>
                  </a:ext>
                </a:extLst>
              </a:tr>
              <a:tr h="370840">
                <a:tc>
                  <a:txBody>
                    <a:bodyPr/>
                    <a:lstStyle/>
                    <a:p>
                      <a:r>
                        <a:rPr lang="en-US" b="1" strike="noStrike" dirty="0">
                          <a:solidFill>
                            <a:srgbClr val="00B050"/>
                          </a:solidFill>
                          <a:latin typeface="Helvetica" panose="020B0604020202020204" pitchFamily="34" charset="0"/>
                          <a:cs typeface="Helvetica" panose="020B0604020202020204" pitchFamily="34" charset="0"/>
                        </a:rPr>
                        <a:t>{A,C}</a:t>
                      </a:r>
                    </a:p>
                  </a:txBody>
                  <a:tcPr/>
                </a:tc>
                <a:tc>
                  <a:txBody>
                    <a:bodyPr/>
                    <a:lstStyle/>
                    <a:p>
                      <a:r>
                        <a:rPr lang="en-US" b="1" strike="noStrike" dirty="0">
                          <a:solidFill>
                            <a:srgbClr val="00B050"/>
                          </a:solidFill>
                          <a:latin typeface="Helvetica" panose="020B0604020202020204" pitchFamily="34" charset="0"/>
                          <a:cs typeface="Helvetica" panose="020B0604020202020204" pitchFamily="34" charset="0"/>
                        </a:rPr>
                        <a:t>(3/5) = 60%</a:t>
                      </a:r>
                    </a:p>
                  </a:txBody>
                  <a:tcPr/>
                </a:tc>
                <a:extLst>
                  <a:ext uri="{0D108BD9-81ED-4DB2-BD59-A6C34878D82A}">
                    <a16:rowId xmlns:a16="http://schemas.microsoft.com/office/drawing/2014/main" val="10002"/>
                  </a:ext>
                </a:extLst>
              </a:tr>
            </a:tbl>
          </a:graphicData>
        </a:graphic>
      </p:graphicFrame>
      <p:cxnSp>
        <p:nvCxnSpPr>
          <p:cNvPr id="9" name="Straight Arrow Connector 8"/>
          <p:cNvCxnSpPr/>
          <p:nvPr/>
        </p:nvCxnSpPr>
        <p:spPr>
          <a:xfrm>
            <a:off x="4514654" y="2342562"/>
            <a:ext cx="629752" cy="0"/>
          </a:xfrm>
          <a:prstGeom prst="straightConnector1">
            <a:avLst/>
          </a:prstGeom>
          <a:ln w="76200">
            <a:tailEnd type="triangle"/>
          </a:ln>
        </p:spPr>
        <p:style>
          <a:lnRef idx="2">
            <a:schemeClr val="accent2"/>
          </a:lnRef>
          <a:fillRef idx="0">
            <a:schemeClr val="accent2"/>
          </a:fillRef>
          <a:effectRef idx="1">
            <a:schemeClr val="accent2"/>
          </a:effectRef>
          <a:fontRef idx="minor">
            <a:schemeClr val="tx1"/>
          </a:fontRef>
        </p:style>
      </p:cxnSp>
      <p:graphicFrame>
        <p:nvGraphicFramePr>
          <p:cNvPr id="8" name="Content Placeholder 4"/>
          <p:cNvGraphicFramePr>
            <a:graphicFrameLocks/>
          </p:cNvGraphicFramePr>
          <p:nvPr>
            <p:extLst>
              <p:ext uri="{D42A27DB-BD31-4B8C-83A1-F6EECF244321}">
                <p14:modId xmlns:p14="http://schemas.microsoft.com/office/powerpoint/2010/main" val="66879236"/>
              </p:ext>
            </p:extLst>
          </p:nvPr>
        </p:nvGraphicFramePr>
        <p:xfrm>
          <a:off x="5257800" y="3276600"/>
          <a:ext cx="3440430" cy="296672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794510">
                  <a:extLst>
                    <a:ext uri="{9D8B030D-6E8A-4147-A177-3AD203B41FA5}">
                      <a16:colId xmlns:a16="http://schemas.microsoft.com/office/drawing/2014/main" val="20001"/>
                    </a:ext>
                  </a:extLst>
                </a:gridCol>
              </a:tblGrid>
              <a:tr h="370840">
                <a:tc>
                  <a:txBody>
                    <a:bodyPr/>
                    <a:lstStyle/>
                    <a:p>
                      <a:r>
                        <a:rPr lang="en-US" dirty="0">
                          <a:latin typeface="Helvetica" panose="020B0604020202020204" pitchFamily="34" charset="0"/>
                          <a:cs typeface="Helvetica" panose="020B0604020202020204" pitchFamily="34" charset="0"/>
                        </a:rPr>
                        <a:t>Rule</a:t>
                      </a:r>
                    </a:p>
                  </a:txBody>
                  <a:tcPr/>
                </a:tc>
                <a:tc>
                  <a:txBody>
                    <a:bodyPr/>
                    <a:lstStyle/>
                    <a:p>
                      <a:r>
                        <a:rPr lang="en-US" dirty="0">
                          <a:latin typeface="Helvetica" panose="020B0604020202020204" pitchFamily="34" charset="0"/>
                          <a:cs typeface="Helvetica" panose="020B0604020202020204" pitchFamily="34" charset="0"/>
                        </a:rPr>
                        <a:t>Confidence</a:t>
                      </a:r>
                    </a:p>
                  </a:txBody>
                  <a:tcPr/>
                </a:tc>
                <a:extLst>
                  <a:ext uri="{0D108BD9-81ED-4DB2-BD59-A6C34878D82A}">
                    <a16:rowId xmlns:a16="http://schemas.microsoft.com/office/drawing/2014/main" val="10000"/>
                  </a:ext>
                </a:extLst>
              </a:tr>
              <a:tr h="370840">
                <a:tc>
                  <a:txBody>
                    <a:bodyPr/>
                    <a:lstStyle/>
                    <a:p>
                      <a:r>
                        <a:rPr lang="en-US" b="0" strike="sngStrike" dirty="0">
                          <a:solidFill>
                            <a:schemeClr val="tx1"/>
                          </a:solidFill>
                          <a:latin typeface="Helvetica" panose="020B0604020202020204" pitchFamily="34" charset="0"/>
                          <a:cs typeface="Helvetica" panose="020B0604020202020204" pitchFamily="34" charset="0"/>
                        </a:rPr>
                        <a:t>A =&gt; B</a:t>
                      </a:r>
                    </a:p>
                  </a:txBody>
                  <a:tcPr/>
                </a:tc>
                <a:tc>
                  <a:txBody>
                    <a:bodyPr/>
                    <a:lstStyle/>
                    <a:p>
                      <a:r>
                        <a:rPr lang="en-US" b="0" strike="sngStrike" dirty="0">
                          <a:solidFill>
                            <a:schemeClr val="tx1"/>
                          </a:solidFill>
                          <a:latin typeface="Helvetica" panose="020B0604020202020204" pitchFamily="34" charset="0"/>
                          <a:cs typeface="Helvetica" panose="020B0604020202020204" pitchFamily="34" charset="0"/>
                        </a:rPr>
                        <a:t>(1/4) = 25%</a:t>
                      </a:r>
                    </a:p>
                  </a:txBody>
                  <a:tcPr/>
                </a:tc>
                <a:extLst>
                  <a:ext uri="{0D108BD9-81ED-4DB2-BD59-A6C34878D82A}">
                    <a16:rowId xmlns:a16="http://schemas.microsoft.com/office/drawing/2014/main" val="10001"/>
                  </a:ext>
                </a:extLst>
              </a:tr>
              <a:tr h="370840">
                <a:tc>
                  <a:txBody>
                    <a:bodyPr/>
                    <a:lstStyle/>
                    <a:p>
                      <a:r>
                        <a:rPr lang="en-US" b="1" dirty="0">
                          <a:solidFill>
                            <a:srgbClr val="00B050"/>
                          </a:solidFill>
                          <a:latin typeface="Helvetica" panose="020B0604020202020204" pitchFamily="34" charset="0"/>
                          <a:cs typeface="Helvetica" panose="020B0604020202020204" pitchFamily="34" charset="0"/>
                        </a:rPr>
                        <a:t>A =&gt; C</a:t>
                      </a:r>
                      <a:endParaRPr lang="en-US" b="1" strike="noStrike" dirty="0">
                        <a:solidFill>
                          <a:srgbClr val="00B050"/>
                        </a:solidFill>
                        <a:latin typeface="Helvetica" panose="020B0604020202020204" pitchFamily="34" charset="0"/>
                        <a:cs typeface="Helvetica" panose="020B0604020202020204" pitchFamily="34" charset="0"/>
                      </a:endParaRPr>
                    </a:p>
                  </a:txBody>
                  <a:tcPr/>
                </a:tc>
                <a:tc>
                  <a:txBody>
                    <a:bodyPr/>
                    <a:lstStyle/>
                    <a:p>
                      <a:r>
                        <a:rPr lang="en-US" b="1" strike="noStrike" dirty="0">
                          <a:solidFill>
                            <a:srgbClr val="00B050"/>
                          </a:solidFill>
                          <a:latin typeface="Helvetica" panose="020B0604020202020204" pitchFamily="34" charset="0"/>
                          <a:cs typeface="Helvetica" panose="020B0604020202020204" pitchFamily="34" charset="0"/>
                        </a:rPr>
                        <a:t>(3/4) = 75%</a:t>
                      </a:r>
                    </a:p>
                  </a:txBody>
                  <a:tcPr/>
                </a:tc>
                <a:extLst>
                  <a:ext uri="{0D108BD9-81ED-4DB2-BD59-A6C34878D82A}">
                    <a16:rowId xmlns:a16="http://schemas.microsoft.com/office/drawing/2014/main" val="1000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strike="sngStrike" dirty="0">
                          <a:solidFill>
                            <a:schemeClr val="tx1"/>
                          </a:solidFill>
                          <a:latin typeface="Helvetica" panose="020B0604020202020204" pitchFamily="34" charset="0"/>
                          <a:cs typeface="Helvetica" panose="020B0604020202020204" pitchFamily="34" charset="0"/>
                        </a:rPr>
                        <a:t>A =&gt; 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strike="sngStrike" dirty="0">
                          <a:solidFill>
                            <a:schemeClr val="tx1"/>
                          </a:solidFill>
                          <a:latin typeface="Helvetica" panose="020B0604020202020204" pitchFamily="34" charset="0"/>
                          <a:cs typeface="Helvetica" panose="020B0604020202020204" pitchFamily="34" charset="0"/>
                        </a:rPr>
                        <a:t>(2/4) = 50%</a:t>
                      </a:r>
                    </a:p>
                  </a:txBody>
                  <a:tcPr/>
                </a:tc>
                <a:extLst>
                  <a:ext uri="{0D108BD9-81ED-4DB2-BD59-A6C34878D82A}">
                    <a16:rowId xmlns:a16="http://schemas.microsoft.com/office/drawing/2014/main" val="1000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strike="sngStrike" dirty="0">
                          <a:solidFill>
                            <a:schemeClr val="tx1"/>
                          </a:solidFill>
                          <a:latin typeface="Helvetica" panose="020B0604020202020204" pitchFamily="34" charset="0"/>
                          <a:cs typeface="Helvetica" panose="020B0604020202020204" pitchFamily="34" charset="0"/>
                        </a:rPr>
                        <a:t>A =&gt; 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strike="sngStrike" dirty="0">
                          <a:solidFill>
                            <a:schemeClr val="tx1"/>
                          </a:solidFill>
                          <a:latin typeface="Helvetica" panose="020B0604020202020204" pitchFamily="34" charset="0"/>
                          <a:cs typeface="Helvetica" panose="020B0604020202020204" pitchFamily="34" charset="0"/>
                        </a:rPr>
                        <a:t>(1/4) = 25%</a:t>
                      </a:r>
                    </a:p>
                  </a:txBody>
                  <a:tcPr/>
                </a:tc>
                <a:extLst>
                  <a:ext uri="{0D108BD9-81ED-4DB2-BD59-A6C34878D82A}">
                    <a16:rowId xmlns:a16="http://schemas.microsoft.com/office/drawing/2014/main" val="1000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strike="sngStrike" dirty="0">
                          <a:solidFill>
                            <a:schemeClr val="tx1"/>
                          </a:solidFill>
                          <a:latin typeface="Helvetica" panose="020B0604020202020204" pitchFamily="34" charset="0"/>
                          <a:cs typeface="Helvetica" panose="020B0604020202020204" pitchFamily="34" charset="0"/>
                        </a:rPr>
                        <a:t>A =&gt; F</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strike="sngStrike" dirty="0">
                          <a:solidFill>
                            <a:schemeClr val="tx1"/>
                          </a:solidFill>
                          <a:latin typeface="Helvetica" panose="020B0604020202020204" pitchFamily="34" charset="0"/>
                          <a:cs typeface="Helvetica" panose="020B0604020202020204" pitchFamily="34" charset="0"/>
                        </a:rPr>
                        <a:t>(0/4) = 0%</a:t>
                      </a:r>
                    </a:p>
                  </a:txBody>
                  <a:tcPr/>
                </a:tc>
                <a:extLst>
                  <a:ext uri="{0D108BD9-81ED-4DB2-BD59-A6C34878D82A}">
                    <a16:rowId xmlns:a16="http://schemas.microsoft.com/office/drawing/2014/main" val="1000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strike="noStrike" kern="1200" dirty="0">
                          <a:solidFill>
                            <a:srgbClr val="00B050"/>
                          </a:solidFill>
                          <a:latin typeface="Helvetica" panose="020B0604020202020204" pitchFamily="34" charset="0"/>
                          <a:ea typeface="+mn-ea"/>
                          <a:cs typeface="Helvetica" panose="020B0604020202020204" pitchFamily="34" charset="0"/>
                        </a:rPr>
                        <a:t>C =&gt; A</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strike="noStrike" kern="1200" dirty="0">
                          <a:solidFill>
                            <a:srgbClr val="00B050"/>
                          </a:solidFill>
                          <a:latin typeface="Helvetica" panose="020B0604020202020204" pitchFamily="34" charset="0"/>
                          <a:ea typeface="+mn-ea"/>
                          <a:cs typeface="Helvetica" panose="020B0604020202020204" pitchFamily="34" charset="0"/>
                        </a:rPr>
                        <a:t>(3/3) = 100%</a:t>
                      </a:r>
                    </a:p>
                  </a:txBody>
                  <a:tcPr/>
                </a:tc>
                <a:extLst>
                  <a:ext uri="{0D108BD9-81ED-4DB2-BD59-A6C34878D82A}">
                    <a16:rowId xmlns:a16="http://schemas.microsoft.com/office/drawing/2014/main" val="1000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strike="sngStrike" dirty="0">
                          <a:solidFill>
                            <a:schemeClr val="tx1"/>
                          </a:solidFill>
                          <a:latin typeface="Helvetica" panose="020B0604020202020204" pitchFamily="34" charset="0"/>
                          <a:cs typeface="Helvetica" panose="020B0604020202020204" pitchFamily="34" charset="0"/>
                        </a:rPr>
                        <a:t>C =&gt; B</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strike="sngStrike" dirty="0">
                          <a:solidFill>
                            <a:schemeClr val="tx1"/>
                          </a:solidFill>
                          <a:latin typeface="Helvetica" panose="020B0604020202020204" pitchFamily="34" charset="0"/>
                          <a:cs typeface="Helvetica" panose="020B0604020202020204" pitchFamily="34" charset="0"/>
                        </a:rPr>
                        <a:t>(1/3) = 33%</a:t>
                      </a:r>
                    </a:p>
                  </a:txBody>
                  <a:tcPr/>
                </a:tc>
                <a:extLst>
                  <a:ext uri="{0D108BD9-81ED-4DB2-BD59-A6C34878D82A}">
                    <a16:rowId xmlns:a16="http://schemas.microsoft.com/office/drawing/2014/main" val="10007"/>
                  </a:ext>
                </a:extLst>
              </a:tr>
            </a:tbl>
          </a:graphicData>
        </a:graphic>
      </p:graphicFrame>
      <p:cxnSp>
        <p:nvCxnSpPr>
          <p:cNvPr id="11" name="Straight Arrow Connector 10"/>
          <p:cNvCxnSpPr/>
          <p:nvPr/>
        </p:nvCxnSpPr>
        <p:spPr>
          <a:xfrm>
            <a:off x="6896492" y="2772265"/>
            <a:ext cx="0" cy="457200"/>
          </a:xfrm>
          <a:prstGeom prst="straightConnector1">
            <a:avLst/>
          </a:prstGeom>
          <a:ln w="76200">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646175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0C0"/>
                </a:solidFill>
              </a:rPr>
              <a:t>Apriori: Step 2</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241469266"/>
              </p:ext>
            </p:extLst>
          </p:nvPr>
        </p:nvGraphicFramePr>
        <p:xfrm>
          <a:off x="457200" y="1600200"/>
          <a:ext cx="3962400" cy="2225040"/>
        </p:xfrm>
        <a:graphic>
          <a:graphicData uri="http://schemas.openxmlformats.org/drawingml/2006/table">
            <a:tbl>
              <a:tblPr firstRow="1" bandRow="1">
                <a:tableStyleId>{5C22544A-7EE6-4342-B048-85BDC9FD1C3A}</a:tableStyleId>
              </a:tblPr>
              <a:tblGrid>
                <a:gridCol w="1895633">
                  <a:extLst>
                    <a:ext uri="{9D8B030D-6E8A-4147-A177-3AD203B41FA5}">
                      <a16:colId xmlns:a16="http://schemas.microsoft.com/office/drawing/2014/main" val="20000"/>
                    </a:ext>
                  </a:extLst>
                </a:gridCol>
                <a:gridCol w="2066767">
                  <a:extLst>
                    <a:ext uri="{9D8B030D-6E8A-4147-A177-3AD203B41FA5}">
                      <a16:colId xmlns:a16="http://schemas.microsoft.com/office/drawing/2014/main" val="20001"/>
                    </a:ext>
                  </a:extLst>
                </a:gridCol>
              </a:tblGrid>
              <a:tr h="370840">
                <a:tc>
                  <a:txBody>
                    <a:bodyPr/>
                    <a:lstStyle/>
                    <a:p>
                      <a:r>
                        <a:rPr lang="en-US" dirty="0">
                          <a:latin typeface="Helvetica" panose="020B0604020202020204" pitchFamily="34" charset="0"/>
                          <a:cs typeface="Helvetica" panose="020B0604020202020204" pitchFamily="34" charset="0"/>
                        </a:rPr>
                        <a:t>Customer </a:t>
                      </a:r>
                      <a:r>
                        <a:rPr lang="en-US" baseline="0" dirty="0">
                          <a:latin typeface="Helvetica" panose="020B0604020202020204" pitchFamily="34" charset="0"/>
                          <a:cs typeface="Helvetica" panose="020B0604020202020204" pitchFamily="34" charset="0"/>
                        </a:rPr>
                        <a:t>ID</a:t>
                      </a:r>
                      <a:endParaRPr lang="en-US" dirty="0">
                        <a:latin typeface="Helvetica" panose="020B0604020202020204" pitchFamily="34" charset="0"/>
                        <a:cs typeface="Helvetica" panose="020B0604020202020204" pitchFamily="34" charset="0"/>
                      </a:endParaRPr>
                    </a:p>
                  </a:txBody>
                  <a:tcPr/>
                </a:tc>
                <a:tc>
                  <a:txBody>
                    <a:bodyPr/>
                    <a:lstStyle/>
                    <a:p>
                      <a:r>
                        <a:rPr lang="en-US" dirty="0">
                          <a:latin typeface="Helvetica" panose="020B0604020202020204" pitchFamily="34" charset="0"/>
                          <a:cs typeface="Helvetica" panose="020B0604020202020204" pitchFamily="34" charset="0"/>
                        </a:rPr>
                        <a:t>Items Purchased</a:t>
                      </a:r>
                    </a:p>
                  </a:txBody>
                  <a:tcPr/>
                </a:tc>
                <a:extLst>
                  <a:ext uri="{0D108BD9-81ED-4DB2-BD59-A6C34878D82A}">
                    <a16:rowId xmlns:a16="http://schemas.microsoft.com/office/drawing/2014/main" val="10000"/>
                  </a:ext>
                </a:extLst>
              </a:tr>
              <a:tr h="370840">
                <a:tc>
                  <a:txBody>
                    <a:bodyPr/>
                    <a:lstStyle/>
                    <a:p>
                      <a:r>
                        <a:rPr lang="en-US" dirty="0">
                          <a:latin typeface="Helvetica" panose="020B0604020202020204" pitchFamily="34" charset="0"/>
                          <a:cs typeface="Helvetica" panose="020B0604020202020204" pitchFamily="34" charset="0"/>
                        </a:rPr>
                        <a:t>5279</a:t>
                      </a:r>
                    </a:p>
                  </a:txBody>
                  <a:tcPr/>
                </a:tc>
                <a:tc>
                  <a:txBody>
                    <a:bodyPr/>
                    <a:lstStyle/>
                    <a:p>
                      <a:r>
                        <a:rPr lang="en-US" dirty="0">
                          <a:latin typeface="Helvetica" panose="020B0604020202020204" pitchFamily="34" charset="0"/>
                          <a:cs typeface="Helvetica" panose="020B0604020202020204" pitchFamily="34" charset="0"/>
                        </a:rPr>
                        <a:t>A, B, C</a:t>
                      </a:r>
                    </a:p>
                  </a:txBody>
                  <a:tcPr/>
                </a:tc>
                <a:extLst>
                  <a:ext uri="{0D108BD9-81ED-4DB2-BD59-A6C34878D82A}">
                    <a16:rowId xmlns:a16="http://schemas.microsoft.com/office/drawing/2014/main" val="10001"/>
                  </a:ext>
                </a:extLst>
              </a:tr>
              <a:tr h="370840">
                <a:tc>
                  <a:txBody>
                    <a:bodyPr/>
                    <a:lstStyle/>
                    <a:p>
                      <a:r>
                        <a:rPr lang="en-US" dirty="0">
                          <a:latin typeface="Helvetica" panose="020B0604020202020204" pitchFamily="34" charset="0"/>
                          <a:cs typeface="Helvetica" panose="020B0604020202020204" pitchFamily="34" charset="0"/>
                        </a:rPr>
                        <a:t>2980</a:t>
                      </a:r>
                    </a:p>
                  </a:txBody>
                  <a:tcPr/>
                </a:tc>
                <a:tc>
                  <a:txBody>
                    <a:bodyPr/>
                    <a:lstStyle/>
                    <a:p>
                      <a:r>
                        <a:rPr lang="en-US" dirty="0">
                          <a:latin typeface="Helvetica" panose="020B0604020202020204" pitchFamily="34" charset="0"/>
                          <a:cs typeface="Helvetica" panose="020B0604020202020204" pitchFamily="34" charset="0"/>
                        </a:rPr>
                        <a:t>A,</a:t>
                      </a:r>
                      <a:r>
                        <a:rPr lang="en-US" baseline="0" dirty="0">
                          <a:latin typeface="Helvetica" panose="020B0604020202020204" pitchFamily="34" charset="0"/>
                          <a:cs typeface="Helvetica" panose="020B0604020202020204" pitchFamily="34" charset="0"/>
                        </a:rPr>
                        <a:t> C</a:t>
                      </a:r>
                      <a:endParaRPr lang="en-US"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US" dirty="0">
                          <a:latin typeface="Helvetica" panose="020B0604020202020204" pitchFamily="34" charset="0"/>
                          <a:cs typeface="Helvetica" panose="020B0604020202020204" pitchFamily="34" charset="0"/>
                        </a:rPr>
                        <a:t>6314</a:t>
                      </a:r>
                    </a:p>
                  </a:txBody>
                  <a:tcPr/>
                </a:tc>
                <a:tc>
                  <a:txBody>
                    <a:bodyPr/>
                    <a:lstStyle/>
                    <a:p>
                      <a:r>
                        <a:rPr lang="en-US" dirty="0">
                          <a:latin typeface="Helvetica" panose="020B0604020202020204" pitchFamily="34" charset="0"/>
                          <a:cs typeface="Helvetica" panose="020B0604020202020204" pitchFamily="34" charset="0"/>
                        </a:rPr>
                        <a:t>A, D</a:t>
                      </a:r>
                    </a:p>
                  </a:txBody>
                  <a:tcPr/>
                </a:tc>
                <a:extLst>
                  <a:ext uri="{0D108BD9-81ED-4DB2-BD59-A6C34878D82A}">
                    <a16:rowId xmlns:a16="http://schemas.microsoft.com/office/drawing/2014/main" val="10003"/>
                  </a:ext>
                </a:extLst>
              </a:tr>
              <a:tr h="370840">
                <a:tc>
                  <a:txBody>
                    <a:bodyPr/>
                    <a:lstStyle/>
                    <a:p>
                      <a:r>
                        <a:rPr lang="en-US" dirty="0">
                          <a:latin typeface="Helvetica" panose="020B0604020202020204" pitchFamily="34" charset="0"/>
                          <a:cs typeface="Helvetica" panose="020B0604020202020204" pitchFamily="34" charset="0"/>
                        </a:rPr>
                        <a:t>9065</a:t>
                      </a:r>
                    </a:p>
                  </a:txBody>
                  <a:tcPr/>
                </a:tc>
                <a:tc>
                  <a:txBody>
                    <a:bodyPr/>
                    <a:lstStyle/>
                    <a:p>
                      <a:r>
                        <a:rPr lang="en-US" dirty="0">
                          <a:latin typeface="Helvetica" panose="020B0604020202020204" pitchFamily="34" charset="0"/>
                          <a:cs typeface="Helvetica" panose="020B0604020202020204" pitchFamily="34" charset="0"/>
                        </a:rPr>
                        <a:t>B, E, F</a:t>
                      </a:r>
                    </a:p>
                  </a:txBody>
                  <a:tcPr/>
                </a:tc>
                <a:extLst>
                  <a:ext uri="{0D108BD9-81ED-4DB2-BD59-A6C34878D82A}">
                    <a16:rowId xmlns:a16="http://schemas.microsoft.com/office/drawing/2014/main" val="10004"/>
                  </a:ext>
                </a:extLst>
              </a:tr>
              <a:tr h="370840">
                <a:tc>
                  <a:txBody>
                    <a:bodyPr/>
                    <a:lstStyle/>
                    <a:p>
                      <a:r>
                        <a:rPr lang="en-US" dirty="0">
                          <a:latin typeface="Helvetica" panose="020B0604020202020204" pitchFamily="34" charset="0"/>
                          <a:cs typeface="Helvetica" panose="020B0604020202020204" pitchFamily="34" charset="0"/>
                        </a:rPr>
                        <a:t>1142</a:t>
                      </a:r>
                    </a:p>
                  </a:txBody>
                  <a:tcPr/>
                </a:tc>
                <a:tc>
                  <a:txBody>
                    <a:bodyPr/>
                    <a:lstStyle/>
                    <a:p>
                      <a:r>
                        <a:rPr lang="en-US" dirty="0">
                          <a:latin typeface="Helvetica" panose="020B0604020202020204" pitchFamily="34" charset="0"/>
                          <a:cs typeface="Helvetica" panose="020B0604020202020204" pitchFamily="34" charset="0"/>
                        </a:rPr>
                        <a:t>C, A,</a:t>
                      </a:r>
                      <a:r>
                        <a:rPr lang="en-US" baseline="0" dirty="0">
                          <a:latin typeface="Helvetica" panose="020B0604020202020204" pitchFamily="34" charset="0"/>
                          <a:cs typeface="Helvetica" panose="020B0604020202020204" pitchFamily="34" charset="0"/>
                        </a:rPr>
                        <a:t> D, E</a:t>
                      </a:r>
                      <a:endParaRPr lang="en-US"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457200" y="3886200"/>
            <a:ext cx="2819400" cy="646331"/>
          </a:xfrm>
          <a:prstGeom prst="rect">
            <a:avLst/>
          </a:prstGeom>
          <a:noFill/>
          <a:ln>
            <a:solidFill>
              <a:srgbClr val="C00000"/>
            </a:solidFill>
          </a:ln>
        </p:spPr>
        <p:txBody>
          <a:bodyPr wrap="square" rtlCol="0">
            <a:spAutoFit/>
          </a:bodyPr>
          <a:lstStyle/>
          <a:p>
            <a:r>
              <a:rPr lang="en-US" dirty="0">
                <a:latin typeface="Helvetica" panose="020B0604020202020204" pitchFamily="34" charset="0"/>
                <a:cs typeface="Helvetica" panose="020B0604020202020204" pitchFamily="34" charset="0"/>
              </a:rPr>
              <a:t>Min. Support = 50%</a:t>
            </a:r>
          </a:p>
          <a:p>
            <a:r>
              <a:rPr lang="en-US" dirty="0">
                <a:latin typeface="Helvetica" panose="020B0604020202020204" pitchFamily="34" charset="0"/>
                <a:cs typeface="Helvetica" panose="020B0604020202020204" pitchFamily="34" charset="0"/>
              </a:rPr>
              <a:t>Min. Confidence = 60%</a:t>
            </a:r>
          </a:p>
        </p:txBody>
      </p:sp>
      <p:graphicFrame>
        <p:nvGraphicFramePr>
          <p:cNvPr id="7" name="Content Placeholder 4"/>
          <p:cNvGraphicFramePr>
            <a:graphicFrameLocks/>
          </p:cNvGraphicFramePr>
          <p:nvPr>
            <p:extLst>
              <p:ext uri="{D42A27DB-BD31-4B8C-83A1-F6EECF244321}">
                <p14:modId xmlns:p14="http://schemas.microsoft.com/office/powerpoint/2010/main" val="323619431"/>
              </p:ext>
            </p:extLst>
          </p:nvPr>
        </p:nvGraphicFramePr>
        <p:xfrm>
          <a:off x="5246370" y="1600200"/>
          <a:ext cx="3440430" cy="111252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794510">
                  <a:extLst>
                    <a:ext uri="{9D8B030D-6E8A-4147-A177-3AD203B41FA5}">
                      <a16:colId xmlns:a16="http://schemas.microsoft.com/office/drawing/2014/main" val="20001"/>
                    </a:ext>
                  </a:extLst>
                </a:gridCol>
              </a:tblGrid>
              <a:tr h="370840">
                <a:tc>
                  <a:txBody>
                    <a:bodyPr/>
                    <a:lstStyle/>
                    <a:p>
                      <a:r>
                        <a:rPr lang="en-US" dirty="0">
                          <a:latin typeface="Helvetica" panose="020B0604020202020204" pitchFamily="34" charset="0"/>
                          <a:cs typeface="Helvetica" panose="020B0604020202020204" pitchFamily="34" charset="0"/>
                        </a:rPr>
                        <a:t>Item Set</a:t>
                      </a:r>
                    </a:p>
                  </a:txBody>
                  <a:tcPr/>
                </a:tc>
                <a:tc>
                  <a:txBody>
                    <a:bodyPr/>
                    <a:lstStyle/>
                    <a:p>
                      <a:r>
                        <a:rPr lang="en-US" dirty="0">
                          <a:latin typeface="Helvetica" panose="020B0604020202020204" pitchFamily="34" charset="0"/>
                          <a:cs typeface="Helvetica" panose="020B0604020202020204" pitchFamily="34" charset="0"/>
                        </a:rPr>
                        <a:t>Support</a:t>
                      </a:r>
                    </a:p>
                  </a:txBody>
                  <a:tcPr/>
                </a:tc>
                <a:extLst>
                  <a:ext uri="{0D108BD9-81ED-4DB2-BD59-A6C34878D82A}">
                    <a16:rowId xmlns:a16="http://schemas.microsoft.com/office/drawing/2014/main" val="10000"/>
                  </a:ext>
                </a:extLst>
              </a:tr>
              <a:tr h="370840">
                <a:tc>
                  <a:txBody>
                    <a:bodyPr/>
                    <a:lstStyle/>
                    <a:p>
                      <a:r>
                        <a:rPr lang="en-US" b="1" dirty="0">
                          <a:solidFill>
                            <a:srgbClr val="00B050"/>
                          </a:solidFill>
                          <a:latin typeface="Helvetica" panose="020B0604020202020204" pitchFamily="34" charset="0"/>
                          <a:cs typeface="Helvetica" panose="020B0604020202020204" pitchFamily="34" charset="0"/>
                        </a:rPr>
                        <a:t>{A}</a:t>
                      </a:r>
                    </a:p>
                  </a:txBody>
                  <a:tcPr/>
                </a:tc>
                <a:tc>
                  <a:txBody>
                    <a:bodyPr/>
                    <a:lstStyle/>
                    <a:p>
                      <a:r>
                        <a:rPr lang="en-US" b="1" dirty="0">
                          <a:solidFill>
                            <a:srgbClr val="00B050"/>
                          </a:solidFill>
                          <a:latin typeface="Helvetica" panose="020B0604020202020204" pitchFamily="34" charset="0"/>
                          <a:cs typeface="Helvetica" panose="020B0604020202020204" pitchFamily="34" charset="0"/>
                        </a:rPr>
                        <a:t>(4/5) = 80%</a:t>
                      </a:r>
                    </a:p>
                  </a:txBody>
                  <a:tcPr/>
                </a:tc>
                <a:extLst>
                  <a:ext uri="{0D108BD9-81ED-4DB2-BD59-A6C34878D82A}">
                    <a16:rowId xmlns:a16="http://schemas.microsoft.com/office/drawing/2014/main" val="10001"/>
                  </a:ext>
                </a:extLst>
              </a:tr>
              <a:tr h="370840">
                <a:tc>
                  <a:txBody>
                    <a:bodyPr/>
                    <a:lstStyle/>
                    <a:p>
                      <a:r>
                        <a:rPr lang="en-US" b="1" strike="noStrike" dirty="0">
                          <a:solidFill>
                            <a:srgbClr val="00B050"/>
                          </a:solidFill>
                          <a:latin typeface="Helvetica" panose="020B0604020202020204" pitchFamily="34" charset="0"/>
                          <a:cs typeface="Helvetica" panose="020B0604020202020204" pitchFamily="34" charset="0"/>
                        </a:rPr>
                        <a:t>{A,C}</a:t>
                      </a:r>
                    </a:p>
                  </a:txBody>
                  <a:tcPr/>
                </a:tc>
                <a:tc>
                  <a:txBody>
                    <a:bodyPr/>
                    <a:lstStyle/>
                    <a:p>
                      <a:r>
                        <a:rPr lang="en-US" b="1" strike="noStrike" dirty="0">
                          <a:solidFill>
                            <a:srgbClr val="00B050"/>
                          </a:solidFill>
                          <a:latin typeface="Helvetica" panose="020B0604020202020204" pitchFamily="34" charset="0"/>
                          <a:cs typeface="Helvetica" panose="020B0604020202020204" pitchFamily="34" charset="0"/>
                        </a:rPr>
                        <a:t>(3/5) = 60%</a:t>
                      </a:r>
                    </a:p>
                  </a:txBody>
                  <a:tcPr/>
                </a:tc>
                <a:extLst>
                  <a:ext uri="{0D108BD9-81ED-4DB2-BD59-A6C34878D82A}">
                    <a16:rowId xmlns:a16="http://schemas.microsoft.com/office/drawing/2014/main" val="10002"/>
                  </a:ext>
                </a:extLst>
              </a:tr>
            </a:tbl>
          </a:graphicData>
        </a:graphic>
      </p:graphicFrame>
      <p:cxnSp>
        <p:nvCxnSpPr>
          <p:cNvPr id="9" name="Straight Arrow Connector 8"/>
          <p:cNvCxnSpPr/>
          <p:nvPr/>
        </p:nvCxnSpPr>
        <p:spPr>
          <a:xfrm>
            <a:off x="4514654" y="2342562"/>
            <a:ext cx="629752" cy="0"/>
          </a:xfrm>
          <a:prstGeom prst="straightConnector1">
            <a:avLst/>
          </a:prstGeom>
          <a:ln w="76200">
            <a:tailEnd type="triangle"/>
          </a:ln>
        </p:spPr>
        <p:style>
          <a:lnRef idx="2">
            <a:schemeClr val="accent2"/>
          </a:lnRef>
          <a:fillRef idx="0">
            <a:schemeClr val="accent2"/>
          </a:fillRef>
          <a:effectRef idx="1">
            <a:schemeClr val="accent2"/>
          </a:effectRef>
          <a:fontRef idx="minor">
            <a:schemeClr val="tx1"/>
          </a:fontRef>
        </p:style>
      </p:cxnSp>
      <p:graphicFrame>
        <p:nvGraphicFramePr>
          <p:cNvPr id="8" name="Content Placeholder 4"/>
          <p:cNvGraphicFramePr>
            <a:graphicFrameLocks/>
          </p:cNvGraphicFramePr>
          <p:nvPr>
            <p:extLst>
              <p:ext uri="{D42A27DB-BD31-4B8C-83A1-F6EECF244321}">
                <p14:modId xmlns:p14="http://schemas.microsoft.com/office/powerpoint/2010/main" val="4250755075"/>
              </p:ext>
            </p:extLst>
          </p:nvPr>
        </p:nvGraphicFramePr>
        <p:xfrm>
          <a:off x="5257800" y="3276600"/>
          <a:ext cx="3440430" cy="111252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794510">
                  <a:extLst>
                    <a:ext uri="{9D8B030D-6E8A-4147-A177-3AD203B41FA5}">
                      <a16:colId xmlns:a16="http://schemas.microsoft.com/office/drawing/2014/main" val="20001"/>
                    </a:ext>
                  </a:extLst>
                </a:gridCol>
              </a:tblGrid>
              <a:tr h="370840">
                <a:tc>
                  <a:txBody>
                    <a:bodyPr/>
                    <a:lstStyle/>
                    <a:p>
                      <a:r>
                        <a:rPr lang="en-US" dirty="0">
                          <a:latin typeface="Helvetica" panose="020B0604020202020204" pitchFamily="34" charset="0"/>
                          <a:cs typeface="Helvetica" panose="020B0604020202020204" pitchFamily="34" charset="0"/>
                        </a:rPr>
                        <a:t>Rule</a:t>
                      </a:r>
                    </a:p>
                  </a:txBody>
                  <a:tcPr/>
                </a:tc>
                <a:tc>
                  <a:txBody>
                    <a:bodyPr/>
                    <a:lstStyle/>
                    <a:p>
                      <a:r>
                        <a:rPr lang="en-US" dirty="0">
                          <a:latin typeface="Helvetica" panose="020B0604020202020204" pitchFamily="34" charset="0"/>
                          <a:cs typeface="Helvetica" panose="020B0604020202020204" pitchFamily="34" charset="0"/>
                        </a:rPr>
                        <a:t>Confidence</a:t>
                      </a:r>
                    </a:p>
                  </a:txBody>
                  <a:tcPr/>
                </a:tc>
                <a:extLst>
                  <a:ext uri="{0D108BD9-81ED-4DB2-BD59-A6C34878D82A}">
                    <a16:rowId xmlns:a16="http://schemas.microsoft.com/office/drawing/2014/main" val="10000"/>
                  </a:ext>
                </a:extLst>
              </a:tr>
              <a:tr h="370840">
                <a:tc>
                  <a:txBody>
                    <a:bodyPr/>
                    <a:lstStyle/>
                    <a:p>
                      <a:r>
                        <a:rPr lang="en-US" b="1" dirty="0">
                          <a:solidFill>
                            <a:srgbClr val="00B050"/>
                          </a:solidFill>
                          <a:latin typeface="Helvetica" panose="020B0604020202020204" pitchFamily="34" charset="0"/>
                          <a:cs typeface="Helvetica" panose="020B0604020202020204" pitchFamily="34" charset="0"/>
                        </a:rPr>
                        <a:t>A =&gt; C</a:t>
                      </a:r>
                      <a:endParaRPr lang="en-US" b="1" strike="noStrike" dirty="0">
                        <a:solidFill>
                          <a:srgbClr val="00B050"/>
                        </a:solidFill>
                        <a:latin typeface="Helvetica" panose="020B0604020202020204" pitchFamily="34" charset="0"/>
                        <a:cs typeface="Helvetica" panose="020B0604020202020204" pitchFamily="34" charset="0"/>
                      </a:endParaRPr>
                    </a:p>
                  </a:txBody>
                  <a:tcPr/>
                </a:tc>
                <a:tc>
                  <a:txBody>
                    <a:bodyPr/>
                    <a:lstStyle/>
                    <a:p>
                      <a:r>
                        <a:rPr lang="en-US" b="1" strike="noStrike" dirty="0">
                          <a:solidFill>
                            <a:srgbClr val="00B050"/>
                          </a:solidFill>
                          <a:latin typeface="Helvetica" panose="020B0604020202020204" pitchFamily="34" charset="0"/>
                          <a:cs typeface="Helvetica" panose="020B0604020202020204" pitchFamily="34" charset="0"/>
                        </a:rPr>
                        <a:t>(3/4) = 75%</a:t>
                      </a:r>
                    </a:p>
                  </a:txBody>
                  <a:tcPr/>
                </a:tc>
                <a:extLst>
                  <a:ext uri="{0D108BD9-81ED-4DB2-BD59-A6C34878D82A}">
                    <a16:rowId xmlns:a16="http://schemas.microsoft.com/office/drawing/2014/main" val="1000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strike="noStrike" kern="1200" dirty="0">
                          <a:solidFill>
                            <a:srgbClr val="00B050"/>
                          </a:solidFill>
                          <a:latin typeface="Helvetica" panose="020B0604020202020204" pitchFamily="34" charset="0"/>
                          <a:ea typeface="+mn-ea"/>
                          <a:cs typeface="Helvetica" panose="020B0604020202020204" pitchFamily="34" charset="0"/>
                        </a:rPr>
                        <a:t>C =&gt; A</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strike="noStrike" kern="1200" dirty="0">
                          <a:solidFill>
                            <a:srgbClr val="00B050"/>
                          </a:solidFill>
                          <a:latin typeface="Helvetica" panose="020B0604020202020204" pitchFamily="34" charset="0"/>
                          <a:ea typeface="+mn-ea"/>
                          <a:cs typeface="Helvetica" panose="020B0604020202020204" pitchFamily="34" charset="0"/>
                        </a:rPr>
                        <a:t>(3/3) = 100%</a:t>
                      </a:r>
                    </a:p>
                  </a:txBody>
                  <a:tcPr/>
                </a:tc>
                <a:extLst>
                  <a:ext uri="{0D108BD9-81ED-4DB2-BD59-A6C34878D82A}">
                    <a16:rowId xmlns:a16="http://schemas.microsoft.com/office/drawing/2014/main" val="3736922691"/>
                  </a:ext>
                </a:extLst>
              </a:tr>
            </a:tbl>
          </a:graphicData>
        </a:graphic>
      </p:graphicFrame>
      <p:cxnSp>
        <p:nvCxnSpPr>
          <p:cNvPr id="11" name="Straight Arrow Connector 10"/>
          <p:cNvCxnSpPr/>
          <p:nvPr/>
        </p:nvCxnSpPr>
        <p:spPr>
          <a:xfrm>
            <a:off x="6896492" y="2772265"/>
            <a:ext cx="0" cy="457200"/>
          </a:xfrm>
          <a:prstGeom prst="straightConnector1">
            <a:avLst/>
          </a:prstGeom>
          <a:ln w="76200">
            <a:tailEnd type="triangle"/>
          </a:ln>
        </p:spPr>
        <p:style>
          <a:lnRef idx="2">
            <a:schemeClr val="accent2"/>
          </a:lnRef>
          <a:fillRef idx="0">
            <a:schemeClr val="accent2"/>
          </a:fillRef>
          <a:effectRef idx="1">
            <a:schemeClr val="accent2"/>
          </a:effectRef>
          <a:fontRef idx="minor">
            <a:schemeClr val="tx1"/>
          </a:fontRef>
        </p:style>
      </p:cxnSp>
      <p:sp>
        <p:nvSpPr>
          <p:cNvPr id="4" name="Rectangle 3"/>
          <p:cNvSpPr/>
          <p:nvPr/>
        </p:nvSpPr>
        <p:spPr>
          <a:xfrm>
            <a:off x="4865511" y="4982051"/>
            <a:ext cx="4191000" cy="1723549"/>
          </a:xfrm>
          <a:prstGeom prst="rect">
            <a:avLst/>
          </a:prstGeom>
        </p:spPr>
        <p:txBody>
          <a:bodyPr wrap="square">
            <a:spAutoFit/>
          </a:bodyPr>
          <a:lstStyle/>
          <a:p>
            <a:pPr algn="ctr"/>
            <a:r>
              <a:rPr lang="en-US" sz="2200" b="1" u="sng" spc="9" dirty="0">
                <a:latin typeface="Helvetica" panose="020B0604020202020204" pitchFamily="34" charset="0"/>
                <a:cs typeface="Helvetica" panose="020B0604020202020204" pitchFamily="34" charset="0"/>
              </a:rPr>
              <a:t>Association Rule</a:t>
            </a:r>
          </a:p>
          <a:p>
            <a:pPr algn="ctr"/>
            <a:endParaRPr lang="en-US" sz="800" b="1" u="sng" spc="9" dirty="0">
              <a:latin typeface="Helvetica" panose="020B0604020202020204" pitchFamily="34" charset="0"/>
              <a:cs typeface="Helvetica" panose="020B0604020202020204" pitchFamily="34" charset="0"/>
            </a:endParaRPr>
          </a:p>
          <a:p>
            <a:r>
              <a:rPr lang="en-US" spc="9" dirty="0">
                <a:latin typeface="Helvetica" panose="020B0604020202020204" pitchFamily="34" charset="0"/>
                <a:cs typeface="Helvetica" panose="020B0604020202020204" pitchFamily="34" charset="0"/>
              </a:rPr>
              <a:t>“Body” =&gt; “Head” [support, confidence]</a:t>
            </a:r>
          </a:p>
          <a:p>
            <a:r>
              <a:rPr lang="en-US" b="1" spc="9" dirty="0">
                <a:solidFill>
                  <a:srgbClr val="00B050"/>
                </a:solidFill>
                <a:latin typeface="Helvetica" panose="020B0604020202020204" pitchFamily="34" charset="0"/>
                <a:cs typeface="Helvetica" panose="020B0604020202020204" pitchFamily="34" charset="0"/>
              </a:rPr>
              <a:t>A =&gt; C [60%, 75%]</a:t>
            </a:r>
          </a:p>
          <a:p>
            <a:r>
              <a:rPr lang="en-US" b="1" spc="9" dirty="0">
                <a:solidFill>
                  <a:srgbClr val="00B050"/>
                </a:solidFill>
                <a:latin typeface="Helvetica" panose="020B0604020202020204" pitchFamily="34" charset="0"/>
                <a:cs typeface="Helvetica" panose="020B0604020202020204" pitchFamily="34" charset="0"/>
              </a:rPr>
              <a:t>C =&gt; A [60%, 100%]</a:t>
            </a:r>
          </a:p>
          <a:p>
            <a:endParaRPr lang="en-US" sz="2000" b="1" spc="9" dirty="0">
              <a:solidFill>
                <a:srgbClr val="00B050"/>
              </a:solidFill>
              <a:latin typeface="Helvetica" panose="020B0604020202020204" pitchFamily="34" charset="0"/>
              <a:cs typeface="Helvetica" panose="020B0604020202020204" pitchFamily="34" charset="0"/>
            </a:endParaRPr>
          </a:p>
        </p:txBody>
      </p:sp>
      <p:cxnSp>
        <p:nvCxnSpPr>
          <p:cNvPr id="12" name="Straight Arrow Connector 11"/>
          <p:cNvCxnSpPr/>
          <p:nvPr/>
        </p:nvCxnSpPr>
        <p:spPr>
          <a:xfrm>
            <a:off x="6934200" y="4404360"/>
            <a:ext cx="0" cy="548640"/>
          </a:xfrm>
          <a:prstGeom prst="straightConnector1">
            <a:avLst/>
          </a:prstGeom>
          <a:ln w="76200">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503300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0C0"/>
                </a:solidFill>
              </a:rPr>
              <a:t>Apriori Principle</a:t>
            </a:r>
          </a:p>
        </p:txBody>
      </p:sp>
      <p:graphicFrame>
        <p:nvGraphicFramePr>
          <p:cNvPr id="7" name="Content Placeholder 4"/>
          <p:cNvGraphicFramePr>
            <a:graphicFrameLocks/>
          </p:cNvGraphicFramePr>
          <p:nvPr>
            <p:extLst>
              <p:ext uri="{D42A27DB-BD31-4B8C-83A1-F6EECF244321}">
                <p14:modId xmlns:p14="http://schemas.microsoft.com/office/powerpoint/2010/main" val="605413796"/>
              </p:ext>
            </p:extLst>
          </p:nvPr>
        </p:nvGraphicFramePr>
        <p:xfrm>
          <a:off x="5246370" y="1600200"/>
          <a:ext cx="3440430" cy="445008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794510">
                  <a:extLst>
                    <a:ext uri="{9D8B030D-6E8A-4147-A177-3AD203B41FA5}">
                      <a16:colId xmlns:a16="http://schemas.microsoft.com/office/drawing/2014/main" val="20001"/>
                    </a:ext>
                  </a:extLst>
                </a:gridCol>
              </a:tblGrid>
              <a:tr h="370840">
                <a:tc>
                  <a:txBody>
                    <a:bodyPr/>
                    <a:lstStyle/>
                    <a:p>
                      <a:r>
                        <a:rPr lang="en-US" dirty="0">
                          <a:latin typeface="Helvetica" panose="020B0604020202020204" pitchFamily="34" charset="0"/>
                          <a:cs typeface="Helvetica" panose="020B0604020202020204" pitchFamily="34" charset="0"/>
                        </a:rPr>
                        <a:t>Item Set</a:t>
                      </a:r>
                    </a:p>
                  </a:txBody>
                  <a:tcPr/>
                </a:tc>
                <a:tc>
                  <a:txBody>
                    <a:bodyPr/>
                    <a:lstStyle/>
                    <a:p>
                      <a:r>
                        <a:rPr lang="en-US" dirty="0">
                          <a:latin typeface="Helvetica" panose="020B0604020202020204" pitchFamily="34" charset="0"/>
                          <a:cs typeface="Helvetica" panose="020B0604020202020204" pitchFamily="34" charset="0"/>
                        </a:rPr>
                        <a:t>Support</a:t>
                      </a:r>
                    </a:p>
                  </a:txBody>
                  <a:tcPr/>
                </a:tc>
                <a:extLst>
                  <a:ext uri="{0D108BD9-81ED-4DB2-BD59-A6C34878D82A}">
                    <a16:rowId xmlns:a16="http://schemas.microsoft.com/office/drawing/2014/main" val="10000"/>
                  </a:ext>
                </a:extLst>
              </a:tr>
              <a:tr h="370840">
                <a:tc>
                  <a:txBody>
                    <a:bodyPr/>
                    <a:lstStyle/>
                    <a:p>
                      <a:r>
                        <a:rPr lang="en-US" b="1" dirty="0">
                          <a:solidFill>
                            <a:srgbClr val="00B050"/>
                          </a:solidFill>
                          <a:latin typeface="Helvetica" panose="020B0604020202020204" pitchFamily="34" charset="0"/>
                          <a:cs typeface="Helvetica" panose="020B0604020202020204" pitchFamily="34" charset="0"/>
                        </a:rPr>
                        <a:t>{A}</a:t>
                      </a:r>
                    </a:p>
                  </a:txBody>
                  <a:tcPr/>
                </a:tc>
                <a:tc>
                  <a:txBody>
                    <a:bodyPr/>
                    <a:lstStyle/>
                    <a:p>
                      <a:r>
                        <a:rPr lang="en-US" b="1" dirty="0">
                          <a:solidFill>
                            <a:srgbClr val="00B050"/>
                          </a:solidFill>
                          <a:latin typeface="Helvetica" panose="020B0604020202020204" pitchFamily="34" charset="0"/>
                          <a:cs typeface="Helvetica" panose="020B0604020202020204" pitchFamily="34" charset="0"/>
                        </a:rPr>
                        <a:t>(4/5) = 80%</a:t>
                      </a:r>
                    </a:p>
                  </a:txBody>
                  <a:tcPr/>
                </a:tc>
                <a:extLst>
                  <a:ext uri="{0D108BD9-81ED-4DB2-BD59-A6C34878D82A}">
                    <a16:rowId xmlns:a16="http://schemas.microsoft.com/office/drawing/2014/main" val="10001"/>
                  </a:ext>
                </a:extLst>
              </a:tr>
              <a:tr h="370840">
                <a:tc>
                  <a:txBody>
                    <a:bodyPr/>
                    <a:lstStyle/>
                    <a:p>
                      <a:r>
                        <a:rPr lang="en-US" strike="sngStrike" dirty="0">
                          <a:latin typeface="Helvetica" panose="020B0604020202020204" pitchFamily="34" charset="0"/>
                          <a:cs typeface="Helvetica" panose="020B0604020202020204" pitchFamily="34" charset="0"/>
                        </a:rPr>
                        <a:t>{B}</a:t>
                      </a:r>
                    </a:p>
                  </a:txBody>
                  <a:tcPr/>
                </a:tc>
                <a:tc>
                  <a:txBody>
                    <a:bodyPr/>
                    <a:lstStyle/>
                    <a:p>
                      <a:r>
                        <a:rPr lang="en-US" strike="sngStrike" dirty="0">
                          <a:latin typeface="Helvetica" panose="020B0604020202020204" pitchFamily="34" charset="0"/>
                          <a:cs typeface="Helvetica" panose="020B0604020202020204" pitchFamily="34" charset="0"/>
                        </a:rPr>
                        <a:t>(2/5)</a:t>
                      </a:r>
                      <a:r>
                        <a:rPr lang="en-US" strike="sngStrike" baseline="0" dirty="0">
                          <a:latin typeface="Helvetica" panose="020B0604020202020204" pitchFamily="34" charset="0"/>
                          <a:cs typeface="Helvetica" panose="020B0604020202020204" pitchFamily="34" charset="0"/>
                        </a:rPr>
                        <a:t> = 40%</a:t>
                      </a:r>
                      <a:endParaRPr lang="en-US" strike="sngStrike"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US" b="1" strike="noStrike" dirty="0">
                          <a:solidFill>
                            <a:srgbClr val="00B050"/>
                          </a:solidFill>
                          <a:latin typeface="Helvetica" panose="020B0604020202020204" pitchFamily="34" charset="0"/>
                          <a:cs typeface="Helvetica" panose="020B0604020202020204" pitchFamily="34" charset="0"/>
                        </a:rPr>
                        <a:t>{C}</a:t>
                      </a:r>
                    </a:p>
                  </a:txBody>
                  <a:tcPr/>
                </a:tc>
                <a:tc>
                  <a:txBody>
                    <a:bodyPr/>
                    <a:lstStyle/>
                    <a:p>
                      <a:r>
                        <a:rPr lang="en-US" b="1" strike="noStrike" dirty="0">
                          <a:solidFill>
                            <a:srgbClr val="00B050"/>
                          </a:solidFill>
                          <a:latin typeface="Helvetica" panose="020B0604020202020204" pitchFamily="34" charset="0"/>
                          <a:cs typeface="Helvetica" panose="020B0604020202020204" pitchFamily="34" charset="0"/>
                        </a:rPr>
                        <a:t>(3/5) = 60%</a:t>
                      </a:r>
                    </a:p>
                  </a:txBody>
                  <a:tcPr/>
                </a:tc>
                <a:extLst>
                  <a:ext uri="{0D108BD9-81ED-4DB2-BD59-A6C34878D82A}">
                    <a16:rowId xmlns:a16="http://schemas.microsoft.com/office/drawing/2014/main" val="10003"/>
                  </a:ext>
                </a:extLst>
              </a:tr>
              <a:tr h="370840">
                <a:tc>
                  <a:txBody>
                    <a:bodyPr/>
                    <a:lstStyle/>
                    <a:p>
                      <a:r>
                        <a:rPr lang="en-US" strike="sngStrike" dirty="0">
                          <a:latin typeface="Helvetica" panose="020B0604020202020204" pitchFamily="34" charset="0"/>
                          <a:cs typeface="Helvetica" panose="020B0604020202020204" pitchFamily="34" charset="0"/>
                        </a:rPr>
                        <a:t>{D}</a:t>
                      </a:r>
                    </a:p>
                  </a:txBody>
                  <a:tcPr/>
                </a:tc>
                <a:tc>
                  <a:txBody>
                    <a:bodyPr/>
                    <a:lstStyle/>
                    <a:p>
                      <a:r>
                        <a:rPr lang="en-US" strike="sngStrike" dirty="0">
                          <a:latin typeface="Helvetica" panose="020B0604020202020204" pitchFamily="34" charset="0"/>
                          <a:cs typeface="Helvetica" panose="020B0604020202020204" pitchFamily="34" charset="0"/>
                        </a:rPr>
                        <a:t>(2/5) = 40%</a:t>
                      </a:r>
                    </a:p>
                  </a:txBody>
                  <a:tcPr/>
                </a:tc>
                <a:extLst>
                  <a:ext uri="{0D108BD9-81ED-4DB2-BD59-A6C34878D82A}">
                    <a16:rowId xmlns:a16="http://schemas.microsoft.com/office/drawing/2014/main" val="10004"/>
                  </a:ext>
                </a:extLst>
              </a:tr>
              <a:tr h="370840">
                <a:tc>
                  <a:txBody>
                    <a:bodyPr/>
                    <a:lstStyle/>
                    <a:p>
                      <a:r>
                        <a:rPr lang="en-US" strike="sngStrike" dirty="0">
                          <a:latin typeface="Helvetica" panose="020B0604020202020204" pitchFamily="34" charset="0"/>
                          <a:cs typeface="Helvetica" panose="020B0604020202020204" pitchFamily="34" charset="0"/>
                        </a:rPr>
                        <a:t>{E}</a:t>
                      </a:r>
                    </a:p>
                  </a:txBody>
                  <a:tcPr/>
                </a:tc>
                <a:tc>
                  <a:txBody>
                    <a:bodyPr/>
                    <a:lstStyle/>
                    <a:p>
                      <a:r>
                        <a:rPr lang="en-US" strike="sngStrike" dirty="0">
                          <a:latin typeface="Helvetica" panose="020B0604020202020204" pitchFamily="34" charset="0"/>
                          <a:cs typeface="Helvetica" panose="020B0604020202020204" pitchFamily="34" charset="0"/>
                        </a:rPr>
                        <a:t>(2/5) = 40%</a:t>
                      </a:r>
                    </a:p>
                  </a:txBody>
                  <a:tcPr/>
                </a:tc>
                <a:extLst>
                  <a:ext uri="{0D108BD9-81ED-4DB2-BD59-A6C34878D82A}">
                    <a16:rowId xmlns:a16="http://schemas.microsoft.com/office/drawing/2014/main" val="10005"/>
                  </a:ext>
                </a:extLst>
              </a:tr>
              <a:tr h="370840">
                <a:tc>
                  <a:txBody>
                    <a:bodyPr/>
                    <a:lstStyle/>
                    <a:p>
                      <a:r>
                        <a:rPr lang="en-US" strike="sngStrike" dirty="0">
                          <a:latin typeface="Helvetica" panose="020B0604020202020204" pitchFamily="34" charset="0"/>
                          <a:cs typeface="Helvetica" panose="020B0604020202020204" pitchFamily="34" charset="0"/>
                        </a:rPr>
                        <a:t>{F}</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trike="sngStrike" dirty="0">
                          <a:latin typeface="Helvetica" panose="020B0604020202020204" pitchFamily="34" charset="0"/>
                          <a:cs typeface="Helvetica" panose="020B0604020202020204" pitchFamily="34" charset="0"/>
                        </a:rPr>
                        <a:t>(1/5) = 20%</a:t>
                      </a:r>
                    </a:p>
                  </a:txBody>
                  <a:tcPr/>
                </a:tc>
                <a:extLst>
                  <a:ext uri="{0D108BD9-81ED-4DB2-BD59-A6C34878D82A}">
                    <a16:rowId xmlns:a16="http://schemas.microsoft.com/office/drawing/2014/main" val="10006"/>
                  </a:ext>
                </a:extLst>
              </a:tr>
              <a:tr h="370840">
                <a:tc>
                  <a:txBody>
                    <a:bodyPr/>
                    <a:lstStyle/>
                    <a:p>
                      <a:r>
                        <a:rPr lang="en-US" strike="sngStrike" dirty="0">
                          <a:latin typeface="Helvetica" panose="020B0604020202020204" pitchFamily="34" charset="0"/>
                          <a:cs typeface="Helvetica" panose="020B0604020202020204" pitchFamily="34" charset="0"/>
                        </a:rPr>
                        <a:t>{A,B}</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trike="sngStrike" dirty="0">
                          <a:latin typeface="Helvetica" panose="020B0604020202020204" pitchFamily="34" charset="0"/>
                          <a:cs typeface="Helvetica" panose="020B0604020202020204" pitchFamily="34" charset="0"/>
                        </a:rPr>
                        <a:t>(1/5) = 20%</a:t>
                      </a:r>
                    </a:p>
                  </a:txBody>
                  <a:tcPr/>
                </a:tc>
                <a:extLst>
                  <a:ext uri="{0D108BD9-81ED-4DB2-BD59-A6C34878D82A}">
                    <a16:rowId xmlns:a16="http://schemas.microsoft.com/office/drawing/2014/main" val="10007"/>
                  </a:ext>
                </a:extLst>
              </a:tr>
              <a:tr h="370840">
                <a:tc>
                  <a:txBody>
                    <a:bodyPr/>
                    <a:lstStyle/>
                    <a:p>
                      <a:r>
                        <a:rPr lang="en-US" b="1" strike="noStrike" dirty="0">
                          <a:solidFill>
                            <a:srgbClr val="00B050"/>
                          </a:solidFill>
                          <a:latin typeface="Helvetica" panose="020B0604020202020204" pitchFamily="34" charset="0"/>
                          <a:cs typeface="Helvetica" panose="020B0604020202020204" pitchFamily="34" charset="0"/>
                        </a:rPr>
                        <a:t>{A,C}</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strike="noStrike" dirty="0">
                          <a:solidFill>
                            <a:srgbClr val="00B050"/>
                          </a:solidFill>
                          <a:latin typeface="Helvetica" panose="020B0604020202020204" pitchFamily="34" charset="0"/>
                          <a:cs typeface="Helvetica" panose="020B0604020202020204" pitchFamily="34" charset="0"/>
                        </a:rPr>
                        <a:t>(3/5)</a:t>
                      </a:r>
                      <a:r>
                        <a:rPr lang="en-US" b="1" strike="noStrike" baseline="0" dirty="0">
                          <a:solidFill>
                            <a:srgbClr val="00B050"/>
                          </a:solidFill>
                          <a:latin typeface="Helvetica" panose="020B0604020202020204" pitchFamily="34" charset="0"/>
                          <a:cs typeface="Helvetica" panose="020B0604020202020204" pitchFamily="34" charset="0"/>
                        </a:rPr>
                        <a:t> = 60%</a:t>
                      </a:r>
                      <a:endParaRPr lang="en-US" b="1" strike="noStrike" dirty="0">
                        <a:solidFill>
                          <a:srgbClr val="00B050"/>
                        </a:solidFill>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10008"/>
                  </a:ext>
                </a:extLst>
              </a:tr>
              <a:tr h="370840">
                <a:tc>
                  <a:txBody>
                    <a:bodyPr/>
                    <a:lstStyle/>
                    <a:p>
                      <a:r>
                        <a:rPr lang="en-US" strike="sngStrike" dirty="0">
                          <a:latin typeface="Helvetica" panose="020B0604020202020204" pitchFamily="34" charset="0"/>
                          <a:cs typeface="Helvetica" panose="020B0604020202020204" pitchFamily="34" charset="0"/>
                        </a:rPr>
                        <a:t>{A,D}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trike="sngStrike" dirty="0">
                          <a:latin typeface="Helvetica" panose="020B0604020202020204" pitchFamily="34" charset="0"/>
                          <a:cs typeface="Helvetica" panose="020B0604020202020204" pitchFamily="34" charset="0"/>
                        </a:rPr>
                        <a:t>(2/5) = 40%</a:t>
                      </a:r>
                    </a:p>
                  </a:txBody>
                  <a:tcPr/>
                </a:tc>
                <a:extLst>
                  <a:ext uri="{0D108BD9-81ED-4DB2-BD59-A6C34878D82A}">
                    <a16:rowId xmlns:a16="http://schemas.microsoft.com/office/drawing/2014/main" val="10009"/>
                  </a:ext>
                </a:extLst>
              </a:tr>
              <a:tr h="370840">
                <a:tc>
                  <a:txBody>
                    <a:bodyPr/>
                    <a:lstStyle/>
                    <a:p>
                      <a:r>
                        <a:rPr lang="en-US" strike="sngStrike" dirty="0">
                          <a:latin typeface="Helvetica" panose="020B0604020202020204" pitchFamily="34" charset="0"/>
                          <a:cs typeface="Helvetica" panose="020B0604020202020204" pitchFamily="34" charset="0"/>
                        </a:rPr>
                        <a:t>{A,E}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trike="sngStrike" dirty="0">
                          <a:latin typeface="Helvetica" panose="020B0604020202020204" pitchFamily="34" charset="0"/>
                          <a:cs typeface="Helvetica" panose="020B0604020202020204" pitchFamily="34" charset="0"/>
                        </a:rPr>
                        <a:t>(2/5) = 20%</a:t>
                      </a:r>
                    </a:p>
                  </a:txBody>
                  <a:tcPr/>
                </a:tc>
                <a:extLst>
                  <a:ext uri="{0D108BD9-81ED-4DB2-BD59-A6C34878D82A}">
                    <a16:rowId xmlns:a16="http://schemas.microsoft.com/office/drawing/2014/main" val="10010"/>
                  </a:ext>
                </a:extLst>
              </a:tr>
              <a:tr h="370840">
                <a:tc>
                  <a:txBody>
                    <a:bodyPr/>
                    <a:lstStyle/>
                    <a:p>
                      <a:r>
                        <a:rPr lang="en-US" strike="sngStrike" dirty="0">
                          <a:latin typeface="Helvetica" panose="020B0604020202020204" pitchFamily="34" charset="0"/>
                          <a:cs typeface="Helvetica" panose="020B0604020202020204" pitchFamily="34" charset="0"/>
                        </a:rPr>
                        <a:t>{A,F}</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trike="sngStrike" dirty="0">
                          <a:latin typeface="Helvetica" panose="020B0604020202020204" pitchFamily="34" charset="0"/>
                          <a:cs typeface="Helvetica" panose="020B0604020202020204" pitchFamily="34" charset="0"/>
                        </a:rPr>
                        <a:t>(0/5) = 0%</a:t>
                      </a:r>
                    </a:p>
                  </a:txBody>
                  <a:tcPr/>
                </a:tc>
                <a:extLst>
                  <a:ext uri="{0D108BD9-81ED-4DB2-BD59-A6C34878D82A}">
                    <a16:rowId xmlns:a16="http://schemas.microsoft.com/office/drawing/2014/main" val="10011"/>
                  </a:ext>
                </a:extLst>
              </a:tr>
            </a:tbl>
          </a:graphicData>
        </a:graphic>
      </p:graphicFrame>
      <p:sp>
        <p:nvSpPr>
          <p:cNvPr id="3" name="Rectangle 2"/>
          <p:cNvSpPr/>
          <p:nvPr/>
        </p:nvSpPr>
        <p:spPr>
          <a:xfrm>
            <a:off x="152400" y="2181519"/>
            <a:ext cx="4572000" cy="2893100"/>
          </a:xfrm>
          <a:prstGeom prst="rect">
            <a:avLst/>
          </a:prstGeom>
        </p:spPr>
        <p:txBody>
          <a:bodyPr>
            <a:spAutoFit/>
          </a:bodyPr>
          <a:lstStyle/>
          <a:p>
            <a:r>
              <a:rPr lang="en-US" sz="2200" b="1" dirty="0">
                <a:latin typeface="Helvetica" panose="020B0604020202020204" pitchFamily="34" charset="0"/>
                <a:cs typeface="Helvetica" panose="020B0604020202020204" pitchFamily="34" charset="0"/>
              </a:rPr>
              <a:t>Apriori Principle:</a:t>
            </a:r>
          </a:p>
          <a:p>
            <a:pPr marL="342900" indent="-342900">
              <a:buFontTx/>
              <a:buChar char="-"/>
            </a:pPr>
            <a:r>
              <a:rPr lang="en-US" sz="2000" dirty="0">
                <a:latin typeface="Helvetica" panose="020B0604020202020204" pitchFamily="34" charset="0"/>
                <a:cs typeface="Helvetica" panose="020B0604020202020204" pitchFamily="34" charset="0"/>
              </a:rPr>
              <a:t>If an itemset is frequent, then its subsets must also be frequent.</a:t>
            </a:r>
          </a:p>
          <a:p>
            <a:endParaRPr lang="en-US" sz="2000" dirty="0">
              <a:latin typeface="Helvetica" panose="020B0604020202020204" pitchFamily="34" charset="0"/>
              <a:cs typeface="Helvetica" panose="020B0604020202020204" pitchFamily="34" charset="0"/>
            </a:endParaRPr>
          </a:p>
          <a:p>
            <a:pPr marL="342900" indent="-342900">
              <a:buFontTx/>
              <a:buChar char="-"/>
            </a:pPr>
            <a:r>
              <a:rPr lang="en-GB" sz="2000" dirty="0">
                <a:solidFill>
                  <a:srgbClr val="000000"/>
                </a:solidFill>
                <a:latin typeface="Helvetica" panose="020B0604020202020204" pitchFamily="34" charset="0"/>
                <a:ea typeface="DejaVu LGC Sans" charset="0"/>
                <a:cs typeface="Helvetica" panose="020B0604020202020204" pitchFamily="34" charset="0"/>
              </a:rPr>
              <a:t>If an item set is infrequent, then all its supersets will also be infrequent</a:t>
            </a:r>
          </a:p>
          <a:p>
            <a:endParaRPr lang="en-GB" sz="2000" dirty="0">
              <a:solidFill>
                <a:srgbClr val="000000"/>
              </a:solidFill>
              <a:latin typeface="Helvetica" panose="020B0604020202020204" pitchFamily="34" charset="0"/>
              <a:ea typeface="DejaVu LGC Sans" charset="0"/>
              <a:cs typeface="Helvetica" panose="020B0604020202020204" pitchFamily="34" charset="0"/>
            </a:endParaRPr>
          </a:p>
          <a:p>
            <a:pPr marL="342900" indent="-342900">
              <a:buFontTx/>
              <a:buChar char="-"/>
            </a:pPr>
            <a:r>
              <a:rPr lang="en-GB" sz="2000" dirty="0">
                <a:solidFill>
                  <a:srgbClr val="000000"/>
                </a:solidFill>
                <a:latin typeface="Helvetica" panose="020B0604020202020204" pitchFamily="34" charset="0"/>
                <a:ea typeface="DejaVu LGC Sans" charset="0"/>
                <a:cs typeface="Helvetica" panose="020B0604020202020204" pitchFamily="34" charset="0"/>
              </a:rPr>
              <a:t>The support of an itemset </a:t>
            </a:r>
            <a:r>
              <a:rPr lang="en-GB" sz="2000" i="1" u="sng" dirty="0">
                <a:solidFill>
                  <a:srgbClr val="000000"/>
                </a:solidFill>
                <a:latin typeface="Helvetica" panose="020B0604020202020204" pitchFamily="34" charset="0"/>
                <a:ea typeface="DejaVu LGC Sans" charset="0"/>
                <a:cs typeface="Helvetica" panose="020B0604020202020204" pitchFamily="34" charset="0"/>
              </a:rPr>
              <a:t>&lt;</a:t>
            </a:r>
            <a:r>
              <a:rPr lang="en-GB" sz="2000" i="1" dirty="0">
                <a:solidFill>
                  <a:srgbClr val="000000"/>
                </a:solidFill>
                <a:latin typeface="Helvetica" panose="020B0604020202020204" pitchFamily="34" charset="0"/>
                <a:ea typeface="DejaVu LGC Sans" charset="0"/>
                <a:cs typeface="Helvetica" panose="020B0604020202020204" pitchFamily="34" charset="0"/>
              </a:rPr>
              <a:t> </a:t>
            </a:r>
            <a:r>
              <a:rPr lang="en-GB" sz="2000" dirty="0">
                <a:solidFill>
                  <a:srgbClr val="000000"/>
                </a:solidFill>
                <a:latin typeface="Helvetica" panose="020B0604020202020204" pitchFamily="34" charset="0"/>
                <a:ea typeface="DejaVu LGC Sans" charset="0"/>
                <a:cs typeface="Helvetica" panose="020B0604020202020204" pitchFamily="34" charset="0"/>
              </a:rPr>
              <a:t>the support of its subsets.</a:t>
            </a:r>
          </a:p>
        </p:txBody>
      </p:sp>
      <p:sp>
        <p:nvSpPr>
          <p:cNvPr id="10" name="Left Brace 9"/>
          <p:cNvSpPr/>
          <p:nvPr/>
        </p:nvSpPr>
        <p:spPr>
          <a:xfrm>
            <a:off x="4419600" y="2181519"/>
            <a:ext cx="609600" cy="2590800"/>
          </a:xfrm>
          <a:prstGeom prst="leftBrace">
            <a:avLst/>
          </a:prstGeom>
          <a:ln>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93689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6F377-6B7E-4055-AF6F-AA3AECAD95F4}"/>
              </a:ext>
            </a:extLst>
          </p:cNvPr>
          <p:cNvSpPr>
            <a:spLocks noGrp="1"/>
          </p:cNvSpPr>
          <p:nvPr>
            <p:ph type="title"/>
          </p:nvPr>
        </p:nvSpPr>
        <p:spPr>
          <a:xfrm>
            <a:off x="457200" y="0"/>
            <a:ext cx="8229600" cy="667591"/>
          </a:xfrm>
        </p:spPr>
        <p:txBody>
          <a:bodyPr>
            <a:normAutofit fontScale="90000"/>
          </a:bodyPr>
          <a:lstStyle/>
          <a:p>
            <a:r>
              <a:rPr lang="en-US" b="0" dirty="0">
                <a:solidFill>
                  <a:srgbClr val="0070C0"/>
                </a:solidFill>
              </a:rPr>
              <a:t>Click-Stream Data Example</a:t>
            </a:r>
          </a:p>
        </p:txBody>
      </p:sp>
      <p:pic>
        <p:nvPicPr>
          <p:cNvPr id="10" name="Content Placeholder 9">
            <a:extLst>
              <a:ext uri="{FF2B5EF4-FFF2-40B4-BE49-F238E27FC236}">
                <a16:creationId xmlns:a16="http://schemas.microsoft.com/office/drawing/2014/main" id="{028AE7CE-9493-4AB2-BBA8-735EE220E089}"/>
              </a:ext>
            </a:extLst>
          </p:cNvPr>
          <p:cNvPicPr>
            <a:picLocks noGrp="1" noChangeAspect="1"/>
          </p:cNvPicPr>
          <p:nvPr>
            <p:ph idx="1"/>
          </p:nvPr>
        </p:nvPicPr>
        <p:blipFill>
          <a:blip r:embed="rId3"/>
          <a:stretch>
            <a:fillRect/>
          </a:stretch>
        </p:blipFill>
        <p:spPr>
          <a:xfrm>
            <a:off x="4571999" y="1066800"/>
            <a:ext cx="4533901" cy="4876800"/>
          </a:xfrm>
          <a:prstGeom prst="rect">
            <a:avLst/>
          </a:prstGeom>
        </p:spPr>
      </p:pic>
      <p:pic>
        <p:nvPicPr>
          <p:cNvPr id="11" name="Picture 10">
            <a:extLst>
              <a:ext uri="{FF2B5EF4-FFF2-40B4-BE49-F238E27FC236}">
                <a16:creationId xmlns:a16="http://schemas.microsoft.com/office/drawing/2014/main" id="{C81D8E68-952D-41E7-9429-8C51F9DAC1DC}"/>
              </a:ext>
            </a:extLst>
          </p:cNvPr>
          <p:cNvPicPr>
            <a:picLocks noChangeAspect="1"/>
          </p:cNvPicPr>
          <p:nvPr/>
        </p:nvPicPr>
        <p:blipFill>
          <a:blip r:embed="rId4"/>
          <a:stretch>
            <a:fillRect/>
          </a:stretch>
        </p:blipFill>
        <p:spPr>
          <a:xfrm>
            <a:off x="38100" y="1371600"/>
            <a:ext cx="4572000" cy="4419600"/>
          </a:xfrm>
          <a:prstGeom prst="rect">
            <a:avLst/>
          </a:prstGeom>
        </p:spPr>
      </p:pic>
      <p:sp>
        <p:nvSpPr>
          <p:cNvPr id="12" name="TextBox 11">
            <a:extLst>
              <a:ext uri="{FF2B5EF4-FFF2-40B4-BE49-F238E27FC236}">
                <a16:creationId xmlns:a16="http://schemas.microsoft.com/office/drawing/2014/main" id="{E3ECA1E1-7482-41C5-B4C5-E8F6F3336E8F}"/>
              </a:ext>
            </a:extLst>
          </p:cNvPr>
          <p:cNvSpPr txBox="1"/>
          <p:nvPr/>
        </p:nvSpPr>
        <p:spPr>
          <a:xfrm>
            <a:off x="5280521" y="6085405"/>
            <a:ext cx="3852593" cy="307777"/>
          </a:xfrm>
          <a:prstGeom prst="rect">
            <a:avLst/>
          </a:prstGeom>
          <a:noFill/>
        </p:spPr>
        <p:txBody>
          <a:bodyPr wrap="none" rtlCol="0">
            <a:spAutoFit/>
          </a:bodyPr>
          <a:lstStyle/>
          <a:p>
            <a:r>
              <a:rPr lang="en-US" sz="1400" i="1" dirty="0"/>
              <a:t>Source: Predictive Analytics &amp; Data Mining - </a:t>
            </a:r>
            <a:r>
              <a:rPr lang="en-US" sz="1400" i="1" dirty="0" err="1"/>
              <a:t>Kotu</a:t>
            </a:r>
            <a:endParaRPr lang="en-US" sz="1400" i="1" dirty="0"/>
          </a:p>
        </p:txBody>
      </p:sp>
      <p:sp>
        <p:nvSpPr>
          <p:cNvPr id="13" name="TextBox 12">
            <a:extLst>
              <a:ext uri="{FF2B5EF4-FFF2-40B4-BE49-F238E27FC236}">
                <a16:creationId xmlns:a16="http://schemas.microsoft.com/office/drawing/2014/main" id="{1B37845B-8B2A-407F-A30D-08761E3773FB}"/>
              </a:ext>
            </a:extLst>
          </p:cNvPr>
          <p:cNvSpPr txBox="1"/>
          <p:nvPr/>
        </p:nvSpPr>
        <p:spPr>
          <a:xfrm>
            <a:off x="6554561" y="742400"/>
            <a:ext cx="2551339" cy="369332"/>
          </a:xfrm>
          <a:prstGeom prst="rect">
            <a:avLst/>
          </a:prstGeom>
          <a:noFill/>
        </p:spPr>
        <p:txBody>
          <a:bodyPr wrap="square" rtlCol="0">
            <a:spAutoFit/>
          </a:bodyPr>
          <a:lstStyle/>
          <a:p>
            <a:r>
              <a:rPr lang="en-US" b="1" dirty="0"/>
              <a:t>Support threshold = 0.25</a:t>
            </a:r>
          </a:p>
        </p:txBody>
      </p:sp>
    </p:spTree>
    <p:extLst>
      <p:ext uri="{BB962C8B-B14F-4D97-AF65-F5344CB8AC3E}">
        <p14:creationId xmlns:p14="http://schemas.microsoft.com/office/powerpoint/2010/main" val="2117794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711F92-9719-4E06-B915-AF4FF9BAC921}"/>
              </a:ext>
            </a:extLst>
          </p:cNvPr>
          <p:cNvSpPr>
            <a:spLocks noGrp="1"/>
          </p:cNvSpPr>
          <p:nvPr>
            <p:ph idx="1"/>
          </p:nvPr>
        </p:nvSpPr>
        <p:spPr>
          <a:xfrm>
            <a:off x="228600" y="1066800"/>
            <a:ext cx="8610600" cy="5105400"/>
          </a:xfrm>
        </p:spPr>
        <p:txBody>
          <a:bodyPr/>
          <a:lstStyle/>
          <a:p>
            <a:r>
              <a:rPr lang="en-US" dirty="0"/>
              <a:t>Association Rules</a:t>
            </a:r>
          </a:p>
        </p:txBody>
      </p:sp>
      <p:sp>
        <p:nvSpPr>
          <p:cNvPr id="4" name="Title 1">
            <a:extLst>
              <a:ext uri="{FF2B5EF4-FFF2-40B4-BE49-F238E27FC236}">
                <a16:creationId xmlns:a16="http://schemas.microsoft.com/office/drawing/2014/main" id="{8CA5E038-A6FD-428E-8BF0-F14D7E50C68A}"/>
              </a:ext>
            </a:extLst>
          </p:cNvPr>
          <p:cNvSpPr>
            <a:spLocks noGrp="1"/>
          </p:cNvSpPr>
          <p:nvPr>
            <p:ph type="title"/>
          </p:nvPr>
        </p:nvSpPr>
        <p:spPr>
          <a:xfrm>
            <a:off x="457200" y="103414"/>
            <a:ext cx="8229600" cy="667591"/>
          </a:xfrm>
        </p:spPr>
        <p:txBody>
          <a:bodyPr>
            <a:normAutofit fontScale="90000"/>
          </a:bodyPr>
          <a:lstStyle/>
          <a:p>
            <a:r>
              <a:rPr lang="en-US" dirty="0">
                <a:solidFill>
                  <a:srgbClr val="0070C0"/>
                </a:solidFill>
              </a:rPr>
              <a:t>Click-Stream Data Example</a:t>
            </a:r>
          </a:p>
        </p:txBody>
      </p:sp>
      <p:pic>
        <p:nvPicPr>
          <p:cNvPr id="5" name="Picture 4">
            <a:extLst>
              <a:ext uri="{FF2B5EF4-FFF2-40B4-BE49-F238E27FC236}">
                <a16:creationId xmlns:a16="http://schemas.microsoft.com/office/drawing/2014/main" id="{1FB2C9A8-F08D-4327-B757-EEB450E18978}"/>
              </a:ext>
            </a:extLst>
          </p:cNvPr>
          <p:cNvPicPr>
            <a:picLocks noChangeAspect="1"/>
          </p:cNvPicPr>
          <p:nvPr/>
        </p:nvPicPr>
        <p:blipFill>
          <a:blip r:embed="rId2"/>
          <a:stretch>
            <a:fillRect/>
          </a:stretch>
        </p:blipFill>
        <p:spPr>
          <a:xfrm>
            <a:off x="255814" y="1834762"/>
            <a:ext cx="8361288" cy="3118238"/>
          </a:xfrm>
          <a:prstGeom prst="rect">
            <a:avLst/>
          </a:prstGeom>
        </p:spPr>
      </p:pic>
      <p:sp>
        <p:nvSpPr>
          <p:cNvPr id="6" name="TextBox 5">
            <a:extLst>
              <a:ext uri="{FF2B5EF4-FFF2-40B4-BE49-F238E27FC236}">
                <a16:creationId xmlns:a16="http://schemas.microsoft.com/office/drawing/2014/main" id="{CD3B4C03-E518-41E5-B13D-97A1629C2B28}"/>
              </a:ext>
            </a:extLst>
          </p:cNvPr>
          <p:cNvSpPr txBox="1"/>
          <p:nvPr/>
        </p:nvSpPr>
        <p:spPr>
          <a:xfrm>
            <a:off x="5943600" y="1395254"/>
            <a:ext cx="2895600" cy="369332"/>
          </a:xfrm>
          <a:prstGeom prst="rect">
            <a:avLst/>
          </a:prstGeom>
          <a:noFill/>
        </p:spPr>
        <p:txBody>
          <a:bodyPr wrap="square" rtlCol="0">
            <a:spAutoFit/>
          </a:bodyPr>
          <a:lstStyle/>
          <a:p>
            <a:r>
              <a:rPr lang="en-US" b="1" dirty="0"/>
              <a:t>Confidence threshold = 0.60</a:t>
            </a:r>
          </a:p>
        </p:txBody>
      </p:sp>
      <p:cxnSp>
        <p:nvCxnSpPr>
          <p:cNvPr id="8" name="Straight Connector 7">
            <a:extLst>
              <a:ext uri="{FF2B5EF4-FFF2-40B4-BE49-F238E27FC236}">
                <a16:creationId xmlns:a16="http://schemas.microsoft.com/office/drawing/2014/main" id="{2EEE5E2F-C51E-4001-8EC3-CEABE8A8CD4D}"/>
              </a:ext>
            </a:extLst>
          </p:cNvPr>
          <p:cNvCxnSpPr/>
          <p:nvPr/>
        </p:nvCxnSpPr>
        <p:spPr>
          <a:xfrm>
            <a:off x="457200" y="2667000"/>
            <a:ext cx="7980288"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B466BC20-6E3B-4DB8-8F38-8EDF9B0AA451}"/>
              </a:ext>
            </a:extLst>
          </p:cNvPr>
          <p:cNvCxnSpPr/>
          <p:nvPr/>
        </p:nvCxnSpPr>
        <p:spPr>
          <a:xfrm>
            <a:off x="706512" y="3619500"/>
            <a:ext cx="7980288"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0564BCD1-A459-4BE0-AEEF-4BB5683DEC7D}"/>
              </a:ext>
            </a:extLst>
          </p:cNvPr>
          <p:cNvCxnSpPr/>
          <p:nvPr/>
        </p:nvCxnSpPr>
        <p:spPr>
          <a:xfrm>
            <a:off x="581856" y="4648200"/>
            <a:ext cx="7980288" cy="0"/>
          </a:xfrm>
          <a:prstGeom prst="line">
            <a:avLst/>
          </a:prstGeom>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mc:Choice xmlns:a14="http://schemas.microsoft.com/office/drawing/2010/main" Requires="a14">
          <p:sp>
            <p:nvSpPr>
              <p:cNvPr id="11" name="Object 4">
                <a:extLst>
                  <a:ext uri="{FF2B5EF4-FFF2-40B4-BE49-F238E27FC236}">
                    <a16:creationId xmlns:a16="http://schemas.microsoft.com/office/drawing/2014/main" id="{31C34688-CF44-4F24-8082-9FF065202C61}"/>
                  </a:ext>
                </a:extLst>
              </p:cNvPr>
              <p:cNvSpPr txBox="1"/>
              <p:nvPr/>
            </p:nvSpPr>
            <p:spPr>
              <a:xfrm>
                <a:off x="4237106" y="5334000"/>
                <a:ext cx="2468494" cy="83820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f>
                        <m:fPr>
                          <m:ctrlPr>
                            <a:rPr lang="en-US" sz="2600" i="1" smtClean="0">
                              <a:solidFill>
                                <a:srgbClr val="000000"/>
                              </a:solidFill>
                              <a:latin typeface="Cambria Math" panose="02040503050406030204" pitchFamily="18" charset="0"/>
                            </a:rPr>
                          </m:ctrlPr>
                        </m:fPr>
                        <m:num>
                          <m:r>
                            <a:rPr lang="en-US" sz="2600" i="1">
                              <a:solidFill>
                                <a:srgbClr val="000000"/>
                              </a:solidFill>
                              <a:latin typeface="Cambria Math" panose="02040503050406030204" pitchFamily="18" charset="0"/>
                            </a:rPr>
                            <m:t>𝑆𝑢𝑝𝑝𝑜𝑟𝑡</m:t>
                          </m:r>
                          <m:r>
                            <a:rPr lang="en-US" sz="2600" i="1">
                              <a:solidFill>
                                <a:srgbClr val="000000"/>
                              </a:solidFill>
                              <a:latin typeface="Cambria Math" panose="02040503050406030204" pitchFamily="18" charset="0"/>
                            </a:rPr>
                            <m:t>(</m:t>
                          </m:r>
                          <m:r>
                            <a:rPr lang="en-US" sz="2600" b="0" i="1" smtClean="0">
                              <a:solidFill>
                                <a:srgbClr val="000000"/>
                              </a:solidFill>
                              <a:latin typeface="Cambria Math" panose="02040503050406030204" pitchFamily="18" charset="0"/>
                            </a:rPr>
                            <m:t>𝐴</m:t>
                          </m:r>
                          <m:r>
                            <a:rPr lang="en-US" sz="2600" i="1">
                              <a:solidFill>
                                <a:srgbClr val="000000"/>
                              </a:solidFill>
                              <a:latin typeface="Cambria Math" panose="02040503050406030204" pitchFamily="18" charset="0"/>
                            </a:rPr>
                            <m:t>,</m:t>
                          </m:r>
                          <m:r>
                            <a:rPr lang="en-US" sz="2600" b="0" i="1" smtClean="0">
                              <a:solidFill>
                                <a:srgbClr val="000000"/>
                              </a:solidFill>
                              <a:latin typeface="Cambria Math" panose="02040503050406030204" pitchFamily="18" charset="0"/>
                            </a:rPr>
                            <m:t>𝐵</m:t>
                          </m:r>
                          <m:r>
                            <a:rPr lang="en-US" sz="2600" i="1">
                              <a:solidFill>
                                <a:srgbClr val="000000"/>
                              </a:solidFill>
                              <a:latin typeface="Cambria Math" panose="02040503050406030204" pitchFamily="18" charset="0"/>
                            </a:rPr>
                            <m:t>)</m:t>
                          </m:r>
                        </m:num>
                        <m:den>
                          <m:r>
                            <a:rPr lang="en-US" sz="2600" i="1">
                              <a:solidFill>
                                <a:srgbClr val="000000"/>
                              </a:solidFill>
                              <a:latin typeface="Cambria Math" panose="02040503050406030204" pitchFamily="18" charset="0"/>
                            </a:rPr>
                            <m:t>𝑆𝑢𝑝𝑝𝑜𝑟𝑡</m:t>
                          </m:r>
                          <m:r>
                            <a:rPr lang="en-US" sz="2600" i="1">
                              <a:solidFill>
                                <a:srgbClr val="000000"/>
                              </a:solidFill>
                              <a:latin typeface="Cambria Math" panose="02040503050406030204" pitchFamily="18" charset="0"/>
                            </a:rPr>
                            <m:t>(</m:t>
                          </m:r>
                          <m:r>
                            <a:rPr lang="en-US" sz="2600" b="0" i="1" smtClean="0">
                              <a:solidFill>
                                <a:srgbClr val="000000"/>
                              </a:solidFill>
                              <a:latin typeface="Cambria Math" panose="02040503050406030204" pitchFamily="18" charset="0"/>
                            </a:rPr>
                            <m:t>𝐴</m:t>
                          </m:r>
                          <m:r>
                            <a:rPr lang="en-US" sz="2600" i="1">
                              <a:solidFill>
                                <a:srgbClr val="000000"/>
                              </a:solidFill>
                              <a:latin typeface="Cambria Math" panose="02040503050406030204" pitchFamily="18" charset="0"/>
                            </a:rPr>
                            <m:t>)</m:t>
                          </m:r>
                        </m:den>
                      </m:f>
                    </m:oMath>
                  </m:oMathPara>
                </a14:m>
                <a:endParaRPr lang="en-US" sz="2600" dirty="0"/>
              </a:p>
            </p:txBody>
          </p:sp>
        </mc:Choice>
        <mc:Fallback>
          <p:sp>
            <p:nvSpPr>
              <p:cNvPr id="11" name="Object 4">
                <a:extLst>
                  <a:ext uri="{FF2B5EF4-FFF2-40B4-BE49-F238E27FC236}">
                    <a16:creationId xmlns:a16="http://schemas.microsoft.com/office/drawing/2014/main" id="{31C34688-CF44-4F24-8082-9FF065202C61}"/>
                  </a:ext>
                </a:extLst>
              </p:cNvPr>
              <p:cNvSpPr txBox="1">
                <a:spLocks noRot="1" noChangeAspect="1" noMove="1" noResize="1" noEditPoints="1" noAdjustHandles="1" noChangeArrowheads="1" noChangeShapeType="1" noTextEdit="1"/>
              </p:cNvSpPr>
              <p:nvPr/>
            </p:nvSpPr>
            <p:spPr>
              <a:xfrm>
                <a:off x="4237106" y="5334000"/>
                <a:ext cx="2468494" cy="838200"/>
              </a:xfrm>
              <a:prstGeom prst="rect">
                <a:avLst/>
              </a:prstGeom>
              <a:blipFill>
                <a:blip r:embed="rId3"/>
                <a:stretch>
                  <a:fillRect b="-3623"/>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93864C08-E585-4FEF-82E4-307AD9745046}"/>
              </a:ext>
            </a:extLst>
          </p:cNvPr>
          <p:cNvSpPr/>
          <p:nvPr/>
        </p:nvSpPr>
        <p:spPr>
          <a:xfrm>
            <a:off x="1066800" y="5474415"/>
            <a:ext cx="3505200" cy="492443"/>
          </a:xfrm>
          <a:prstGeom prst="rect">
            <a:avLst/>
          </a:prstGeom>
        </p:spPr>
        <p:txBody>
          <a:bodyPr wrap="square">
            <a:spAutoFit/>
          </a:bodyPr>
          <a:lstStyle/>
          <a:p>
            <a:r>
              <a:rPr lang="en-US" sz="2600" b="1" dirty="0"/>
              <a:t>Confidence (A → B) = </a:t>
            </a:r>
          </a:p>
        </p:txBody>
      </p:sp>
    </p:spTree>
    <p:extLst>
      <p:ext uri="{BB962C8B-B14F-4D97-AF65-F5344CB8AC3E}">
        <p14:creationId xmlns:p14="http://schemas.microsoft.com/office/powerpoint/2010/main" val="167791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0C0"/>
                </a:solidFill>
              </a:rPr>
              <a:t>A.R.M. Practical Examples</a:t>
            </a:r>
          </a:p>
        </p:txBody>
      </p:sp>
      <p:sp>
        <p:nvSpPr>
          <p:cNvPr id="3" name="Content Placeholder 2"/>
          <p:cNvSpPr>
            <a:spLocks noGrp="1"/>
          </p:cNvSpPr>
          <p:nvPr>
            <p:ph idx="1"/>
          </p:nvPr>
        </p:nvSpPr>
        <p:spPr>
          <a:xfrm>
            <a:off x="457200" y="1600201"/>
            <a:ext cx="8229600" cy="4114799"/>
          </a:xfrm>
        </p:spPr>
        <p:txBody>
          <a:bodyPr>
            <a:noAutofit/>
          </a:bodyPr>
          <a:lstStyle/>
          <a:p>
            <a:pPr marL="0" indent="0">
              <a:buNone/>
            </a:pPr>
            <a:r>
              <a:rPr lang="en-US" sz="2400" b="1" dirty="0"/>
              <a:t>Use Cases:</a:t>
            </a:r>
          </a:p>
          <a:p>
            <a:r>
              <a:rPr lang="en-US" sz="2400" dirty="0"/>
              <a:t>Coupon printing at grocery store checkouts</a:t>
            </a:r>
          </a:p>
          <a:p>
            <a:r>
              <a:rPr lang="en-US" sz="2400" dirty="0"/>
              <a:t>Remarketing ad content selection </a:t>
            </a:r>
          </a:p>
          <a:p>
            <a:r>
              <a:rPr lang="en-US" sz="2400" dirty="0"/>
              <a:t>Drip marketing audience &amp; campaign strategy</a:t>
            </a:r>
          </a:p>
          <a:p>
            <a:r>
              <a:rPr lang="en-US" sz="2400" dirty="0"/>
              <a:t>“Add on” item recommendations</a:t>
            </a:r>
          </a:p>
          <a:p>
            <a:r>
              <a:rPr lang="en-US" sz="2400" dirty="0"/>
              <a:t>Customer Lifetime Value estimation</a:t>
            </a:r>
          </a:p>
          <a:p>
            <a:r>
              <a:rPr lang="en-US" sz="2400" dirty="0"/>
              <a:t>Product demand forecasting</a:t>
            </a:r>
          </a:p>
          <a:p>
            <a:endParaRPr lang="en-US" sz="1800" dirty="0"/>
          </a:p>
          <a:p>
            <a:pPr marL="0" indent="0">
              <a:buNone/>
            </a:pPr>
            <a:endParaRPr lang="en-US" sz="1800" dirty="0"/>
          </a:p>
          <a:p>
            <a:pPr marL="411182" marR="4453" lvl="1">
              <a:lnSpc>
                <a:spcPct val="101200"/>
              </a:lnSpc>
              <a:spcBef>
                <a:spcPts val="679"/>
              </a:spcBef>
            </a:pPr>
            <a:endParaRPr lang="en-US" sz="18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038672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0C0"/>
                </a:solidFill>
              </a:rPr>
              <a:t>A.R.M. Exercise 1</a:t>
            </a:r>
          </a:p>
        </p:txBody>
      </p:sp>
      <p:sp>
        <p:nvSpPr>
          <p:cNvPr id="5" name="object 4"/>
          <p:cNvSpPr/>
          <p:nvPr/>
        </p:nvSpPr>
        <p:spPr>
          <a:xfrm>
            <a:off x="1143000" y="1692907"/>
            <a:ext cx="6770187" cy="385437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3864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0C0"/>
                </a:solidFill>
              </a:rPr>
              <a:t>A.R.M. Solution 1</a:t>
            </a:r>
          </a:p>
        </p:txBody>
      </p:sp>
      <p:sp>
        <p:nvSpPr>
          <p:cNvPr id="6" name="object 4"/>
          <p:cNvSpPr/>
          <p:nvPr/>
        </p:nvSpPr>
        <p:spPr>
          <a:xfrm>
            <a:off x="1515309" y="1650604"/>
            <a:ext cx="6113382" cy="414881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69406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dirty="0"/>
          </a:p>
          <a:p>
            <a:pPr lvl="1"/>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725"/>
            <a:ext cx="10728960" cy="6035040"/>
          </a:xfrm>
          <a:prstGeom prst="rect">
            <a:avLst/>
          </a:prstGeom>
        </p:spPr>
      </p:pic>
      <p:sp>
        <p:nvSpPr>
          <p:cNvPr id="2" name="Title 1"/>
          <p:cNvSpPr>
            <a:spLocks noGrp="1"/>
          </p:cNvSpPr>
          <p:nvPr>
            <p:ph type="title"/>
          </p:nvPr>
        </p:nvSpPr>
        <p:spPr>
          <a:xfrm>
            <a:off x="0" y="1668057"/>
            <a:ext cx="5638800" cy="1608543"/>
          </a:xfrm>
          <a:solidFill>
            <a:schemeClr val="bg1">
              <a:alpha val="81000"/>
            </a:schemeClr>
          </a:solidFill>
          <a:effectLst>
            <a:softEdge rad="152400"/>
          </a:effectLst>
        </p:spPr>
        <p:txBody>
          <a:bodyPr>
            <a:noAutofit/>
          </a:bodyPr>
          <a:lstStyle/>
          <a:p>
            <a:r>
              <a:rPr lang="en-US" dirty="0">
                <a:solidFill>
                  <a:srgbClr val="0564BC"/>
                </a:solidFill>
              </a:rPr>
              <a:t>Supervised vs. Unsupervised</a:t>
            </a:r>
          </a:p>
        </p:txBody>
      </p:sp>
    </p:spTree>
    <p:extLst>
      <p:ext uri="{BB962C8B-B14F-4D97-AF65-F5344CB8AC3E}">
        <p14:creationId xmlns:p14="http://schemas.microsoft.com/office/powerpoint/2010/main" val="274725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dirty="0"/>
          </a:p>
          <a:p>
            <a:pPr lvl="1"/>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725"/>
            <a:ext cx="10728960" cy="6035040"/>
          </a:xfrm>
          <a:prstGeom prst="rect">
            <a:avLst/>
          </a:prstGeom>
        </p:spPr>
      </p:pic>
      <p:sp>
        <p:nvSpPr>
          <p:cNvPr id="2" name="Title 1"/>
          <p:cNvSpPr>
            <a:spLocks noGrp="1"/>
          </p:cNvSpPr>
          <p:nvPr>
            <p:ph type="title"/>
          </p:nvPr>
        </p:nvSpPr>
        <p:spPr>
          <a:xfrm>
            <a:off x="0" y="1905000"/>
            <a:ext cx="5638800" cy="1143000"/>
          </a:xfrm>
          <a:solidFill>
            <a:schemeClr val="bg1">
              <a:alpha val="80000"/>
            </a:schemeClr>
          </a:solidFill>
          <a:effectLst>
            <a:softEdge rad="152400"/>
          </a:effectLst>
        </p:spPr>
        <p:txBody>
          <a:bodyPr/>
          <a:lstStyle/>
          <a:p>
            <a:r>
              <a:rPr lang="en-US" dirty="0">
                <a:solidFill>
                  <a:srgbClr val="0564BC"/>
                </a:solidFill>
              </a:rPr>
              <a:t>Cluster Analysis</a:t>
            </a:r>
          </a:p>
        </p:txBody>
      </p:sp>
    </p:spTree>
    <p:extLst>
      <p:ext uri="{BB962C8B-B14F-4D97-AF65-F5344CB8AC3E}">
        <p14:creationId xmlns:p14="http://schemas.microsoft.com/office/powerpoint/2010/main" val="2157577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A043B-47C1-4968-9496-D77312C5F05E}"/>
              </a:ext>
            </a:extLst>
          </p:cNvPr>
          <p:cNvSpPr>
            <a:spLocks noGrp="1"/>
          </p:cNvSpPr>
          <p:nvPr>
            <p:ph type="title"/>
          </p:nvPr>
        </p:nvSpPr>
        <p:spPr>
          <a:xfrm>
            <a:off x="307545" y="50467"/>
            <a:ext cx="8229600" cy="542485"/>
          </a:xfrm>
        </p:spPr>
        <p:txBody>
          <a:bodyPr>
            <a:noAutofit/>
          </a:bodyPr>
          <a:lstStyle/>
          <a:p>
            <a:r>
              <a:rPr lang="en-US" sz="3600" b="0" dirty="0">
                <a:solidFill>
                  <a:srgbClr val="0070C0"/>
                </a:solidFill>
              </a:rPr>
              <a:t>Clustering</a:t>
            </a:r>
          </a:p>
        </p:txBody>
      </p:sp>
      <p:sp>
        <p:nvSpPr>
          <p:cNvPr id="4" name="Slide Number Placeholder 3">
            <a:extLst>
              <a:ext uri="{FF2B5EF4-FFF2-40B4-BE49-F238E27FC236}">
                <a16:creationId xmlns:a16="http://schemas.microsoft.com/office/drawing/2014/main" id="{8666C8C2-BFF3-4A50-A6AB-57FE21FB3586}"/>
              </a:ext>
            </a:extLst>
          </p:cNvPr>
          <p:cNvSpPr>
            <a:spLocks noGrp="1"/>
          </p:cNvSpPr>
          <p:nvPr>
            <p:ph type="sldNum" sz="quarter" idx="4"/>
          </p:nvPr>
        </p:nvSpPr>
        <p:spPr>
          <a:xfrm>
            <a:off x="8142520" y="6550528"/>
            <a:ext cx="914400" cy="323850"/>
          </a:xfrm>
        </p:spPr>
        <p:txBody>
          <a:bodyPr/>
          <a:lstStyle/>
          <a:p>
            <a:fld id="{38CFBFC5-68E7-4431-8625-A5845C183C00}" type="slidenum">
              <a:rPr lang="en-US" smtClean="0"/>
              <a:pPr/>
              <a:t>31</a:t>
            </a:fld>
            <a:endParaRPr lang="en-US" dirty="0"/>
          </a:p>
        </p:txBody>
      </p:sp>
      <p:sp>
        <p:nvSpPr>
          <p:cNvPr id="5" name="Content Placeholder 2">
            <a:extLst>
              <a:ext uri="{FF2B5EF4-FFF2-40B4-BE49-F238E27FC236}">
                <a16:creationId xmlns:a16="http://schemas.microsoft.com/office/drawing/2014/main" id="{1910F495-3D99-4D26-8CF6-B7BB05D9BE7B}"/>
              </a:ext>
            </a:extLst>
          </p:cNvPr>
          <p:cNvSpPr>
            <a:spLocks noGrp="1"/>
          </p:cNvSpPr>
          <p:nvPr>
            <p:ph idx="1"/>
          </p:nvPr>
        </p:nvSpPr>
        <p:spPr>
          <a:xfrm>
            <a:off x="134972" y="592953"/>
            <a:ext cx="8882027" cy="5545200"/>
          </a:xfrm>
        </p:spPr>
        <p:txBody>
          <a:bodyPr>
            <a:normAutofit/>
          </a:bodyPr>
          <a:lstStyle/>
          <a:p>
            <a:pPr marL="0" indent="0">
              <a:buNone/>
            </a:pPr>
            <a:endParaRPr lang="en-US" sz="2000" b="0" dirty="0">
              <a:solidFill>
                <a:srgbClr val="C00000"/>
              </a:solidFill>
              <a:latin typeface="Helvetica" panose="020B0604020202020204" pitchFamily="34" charset="0"/>
              <a:cs typeface="Helvetica" panose="020B0604020202020204" pitchFamily="34" charset="0"/>
            </a:endParaRPr>
          </a:p>
          <a:p>
            <a:endParaRPr lang="en-US" sz="2800" dirty="0">
              <a:latin typeface="Helvetica" panose="020B0604020202020204" pitchFamily="34" charset="0"/>
              <a:cs typeface="Helvetica" panose="020B0604020202020204" pitchFamily="34" charset="0"/>
            </a:endParaRPr>
          </a:p>
        </p:txBody>
      </p:sp>
      <p:sp>
        <p:nvSpPr>
          <p:cNvPr id="11" name="Isosceles Triangle 10">
            <a:extLst>
              <a:ext uri="{FF2B5EF4-FFF2-40B4-BE49-F238E27FC236}">
                <a16:creationId xmlns:a16="http://schemas.microsoft.com/office/drawing/2014/main" id="{67A78A1F-3DDE-47D7-B735-E7FF5879595A}"/>
              </a:ext>
            </a:extLst>
          </p:cNvPr>
          <p:cNvSpPr/>
          <p:nvPr/>
        </p:nvSpPr>
        <p:spPr>
          <a:xfrm>
            <a:off x="765631" y="4132434"/>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18E2056-3019-4321-80BA-F8663FEFEF24}"/>
              </a:ext>
            </a:extLst>
          </p:cNvPr>
          <p:cNvSpPr/>
          <p:nvPr/>
        </p:nvSpPr>
        <p:spPr>
          <a:xfrm>
            <a:off x="1832432" y="3289940"/>
            <a:ext cx="362858" cy="31931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6C9377D-8AA5-4EFE-8419-E6E0479F7C1A}"/>
              </a:ext>
            </a:extLst>
          </p:cNvPr>
          <p:cNvSpPr/>
          <p:nvPr/>
        </p:nvSpPr>
        <p:spPr>
          <a:xfrm>
            <a:off x="889003" y="3289940"/>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iamond 14">
            <a:extLst>
              <a:ext uri="{FF2B5EF4-FFF2-40B4-BE49-F238E27FC236}">
                <a16:creationId xmlns:a16="http://schemas.microsoft.com/office/drawing/2014/main" id="{724B93FE-1EA6-43EF-B307-E6C502884A24}"/>
              </a:ext>
            </a:extLst>
          </p:cNvPr>
          <p:cNvSpPr/>
          <p:nvPr/>
        </p:nvSpPr>
        <p:spPr>
          <a:xfrm>
            <a:off x="2238114" y="2999654"/>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1DEF5792-D0D6-4928-AC40-01F18DDE4F0F}"/>
              </a:ext>
            </a:extLst>
          </p:cNvPr>
          <p:cNvSpPr/>
          <p:nvPr/>
        </p:nvSpPr>
        <p:spPr>
          <a:xfrm>
            <a:off x="1117601" y="2425700"/>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6B0F2BEB-5ED7-4169-B007-2D95F757285B}"/>
              </a:ext>
            </a:extLst>
          </p:cNvPr>
          <p:cNvSpPr/>
          <p:nvPr/>
        </p:nvSpPr>
        <p:spPr>
          <a:xfrm>
            <a:off x="1346202" y="3155683"/>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794A8A40-9D54-406D-A4F5-79B8C1673214}"/>
              </a:ext>
            </a:extLst>
          </p:cNvPr>
          <p:cNvSpPr/>
          <p:nvPr/>
        </p:nvSpPr>
        <p:spPr>
          <a:xfrm>
            <a:off x="1803402" y="3964854"/>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71606065-310A-4CCA-A495-EE24D81F0FAB}"/>
              </a:ext>
            </a:extLst>
          </p:cNvPr>
          <p:cNvSpPr/>
          <p:nvPr/>
        </p:nvSpPr>
        <p:spPr>
          <a:xfrm>
            <a:off x="1635770" y="4631041"/>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7960BCFB-FEC8-435E-922E-EF42158B6BA3}"/>
              </a:ext>
            </a:extLst>
          </p:cNvPr>
          <p:cNvSpPr/>
          <p:nvPr/>
        </p:nvSpPr>
        <p:spPr>
          <a:xfrm>
            <a:off x="2333173" y="3722406"/>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AC42D81E-ED3F-402E-B09A-29CAE7412C56}"/>
              </a:ext>
            </a:extLst>
          </p:cNvPr>
          <p:cNvSpPr/>
          <p:nvPr/>
        </p:nvSpPr>
        <p:spPr>
          <a:xfrm>
            <a:off x="290287" y="3210111"/>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B74F6ABF-47AF-4143-98F9-C0B194EF958C}"/>
              </a:ext>
            </a:extLst>
          </p:cNvPr>
          <p:cNvSpPr/>
          <p:nvPr/>
        </p:nvSpPr>
        <p:spPr>
          <a:xfrm>
            <a:off x="2318660" y="3369769"/>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65087D93-0043-40F2-B923-640CF263464F}"/>
              </a:ext>
            </a:extLst>
          </p:cNvPr>
          <p:cNvSpPr/>
          <p:nvPr/>
        </p:nvSpPr>
        <p:spPr>
          <a:xfrm>
            <a:off x="1288145" y="2826965"/>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EF577E06-DDED-4A4B-9B38-157E4EFBB80D}"/>
              </a:ext>
            </a:extLst>
          </p:cNvPr>
          <p:cNvSpPr/>
          <p:nvPr/>
        </p:nvSpPr>
        <p:spPr>
          <a:xfrm>
            <a:off x="480787" y="2507651"/>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896AF709-6F1B-4537-AE42-12076C82158F}"/>
              </a:ext>
            </a:extLst>
          </p:cNvPr>
          <p:cNvSpPr/>
          <p:nvPr/>
        </p:nvSpPr>
        <p:spPr>
          <a:xfrm>
            <a:off x="1338943" y="3638283"/>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89088450-C4AC-4A22-9FD2-5FFF9835C6FC}"/>
              </a:ext>
            </a:extLst>
          </p:cNvPr>
          <p:cNvSpPr/>
          <p:nvPr/>
        </p:nvSpPr>
        <p:spPr>
          <a:xfrm>
            <a:off x="1828802" y="2993879"/>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97CA66F8-822F-4816-B3C9-37EEA4EA5663}"/>
              </a:ext>
            </a:extLst>
          </p:cNvPr>
          <p:cNvSpPr/>
          <p:nvPr/>
        </p:nvSpPr>
        <p:spPr>
          <a:xfrm>
            <a:off x="1912258" y="4358232"/>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BA8C723-CD4F-47A9-B75F-775353D52BE4}"/>
              </a:ext>
            </a:extLst>
          </p:cNvPr>
          <p:cNvSpPr/>
          <p:nvPr/>
        </p:nvSpPr>
        <p:spPr>
          <a:xfrm>
            <a:off x="2413003" y="2674366"/>
            <a:ext cx="362858" cy="31931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7D70465-B20D-4211-9BAB-2A42699857BB}"/>
              </a:ext>
            </a:extLst>
          </p:cNvPr>
          <p:cNvSpPr/>
          <p:nvPr/>
        </p:nvSpPr>
        <p:spPr>
          <a:xfrm>
            <a:off x="1416960" y="2242457"/>
            <a:ext cx="362858" cy="31931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64C8AF7-2939-4904-84D2-377C0C2E66BC}"/>
              </a:ext>
            </a:extLst>
          </p:cNvPr>
          <p:cNvSpPr/>
          <p:nvPr/>
        </p:nvSpPr>
        <p:spPr>
          <a:xfrm>
            <a:off x="127001" y="2862031"/>
            <a:ext cx="362858" cy="31931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15FD5DC-A703-44C5-ACA8-02CB31217E6E}"/>
              </a:ext>
            </a:extLst>
          </p:cNvPr>
          <p:cNvSpPr/>
          <p:nvPr/>
        </p:nvSpPr>
        <p:spPr>
          <a:xfrm>
            <a:off x="293917" y="4087269"/>
            <a:ext cx="362858" cy="31931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4FB1414-9082-4655-B27B-70E2A6C9D72A}"/>
              </a:ext>
            </a:extLst>
          </p:cNvPr>
          <p:cNvSpPr/>
          <p:nvPr/>
        </p:nvSpPr>
        <p:spPr>
          <a:xfrm>
            <a:off x="1092202" y="3979368"/>
            <a:ext cx="362858" cy="31931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FA9B9B1-AEC6-4EB7-955A-54BD081279AF}"/>
              </a:ext>
            </a:extLst>
          </p:cNvPr>
          <p:cNvSpPr/>
          <p:nvPr/>
        </p:nvSpPr>
        <p:spPr>
          <a:xfrm>
            <a:off x="1063176" y="4581710"/>
            <a:ext cx="362858" cy="31931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Diamond 33">
            <a:extLst>
              <a:ext uri="{FF2B5EF4-FFF2-40B4-BE49-F238E27FC236}">
                <a16:creationId xmlns:a16="http://schemas.microsoft.com/office/drawing/2014/main" id="{2465FEA9-A30F-4E50-A5F0-FA5B9DA175E7}"/>
              </a:ext>
            </a:extLst>
          </p:cNvPr>
          <p:cNvSpPr/>
          <p:nvPr/>
        </p:nvSpPr>
        <p:spPr>
          <a:xfrm>
            <a:off x="1738088" y="2483757"/>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Diamond 34">
            <a:extLst>
              <a:ext uri="{FF2B5EF4-FFF2-40B4-BE49-F238E27FC236}">
                <a16:creationId xmlns:a16="http://schemas.microsoft.com/office/drawing/2014/main" id="{754CECC9-41F3-46BA-845A-53453BFF3300}"/>
              </a:ext>
            </a:extLst>
          </p:cNvPr>
          <p:cNvSpPr/>
          <p:nvPr/>
        </p:nvSpPr>
        <p:spPr>
          <a:xfrm>
            <a:off x="671287" y="2806700"/>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Diamond 35">
            <a:extLst>
              <a:ext uri="{FF2B5EF4-FFF2-40B4-BE49-F238E27FC236}">
                <a16:creationId xmlns:a16="http://schemas.microsoft.com/office/drawing/2014/main" id="{E47F44E8-F316-40B6-A348-9A3BE80B0332}"/>
              </a:ext>
            </a:extLst>
          </p:cNvPr>
          <p:cNvSpPr/>
          <p:nvPr/>
        </p:nvSpPr>
        <p:spPr>
          <a:xfrm>
            <a:off x="489859" y="3671606"/>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Diamond 36">
            <a:extLst>
              <a:ext uri="{FF2B5EF4-FFF2-40B4-BE49-F238E27FC236}">
                <a16:creationId xmlns:a16="http://schemas.microsoft.com/office/drawing/2014/main" id="{77516EC2-81E9-4198-A55E-9EEF19C94771}"/>
              </a:ext>
            </a:extLst>
          </p:cNvPr>
          <p:cNvSpPr/>
          <p:nvPr/>
        </p:nvSpPr>
        <p:spPr>
          <a:xfrm>
            <a:off x="2329544" y="4160796"/>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Diamond 37">
            <a:extLst>
              <a:ext uri="{FF2B5EF4-FFF2-40B4-BE49-F238E27FC236}">
                <a16:creationId xmlns:a16="http://schemas.microsoft.com/office/drawing/2014/main" id="{CABD6D1B-714D-42E3-B412-3A30D3FF095B}"/>
              </a:ext>
            </a:extLst>
          </p:cNvPr>
          <p:cNvSpPr/>
          <p:nvPr/>
        </p:nvSpPr>
        <p:spPr>
          <a:xfrm>
            <a:off x="1346202" y="4269654"/>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Diamond 38">
            <a:extLst>
              <a:ext uri="{FF2B5EF4-FFF2-40B4-BE49-F238E27FC236}">
                <a16:creationId xmlns:a16="http://schemas.microsoft.com/office/drawing/2014/main" id="{F25E8324-52C8-43F9-A192-D825F024B8DC}"/>
              </a:ext>
            </a:extLst>
          </p:cNvPr>
          <p:cNvSpPr/>
          <p:nvPr/>
        </p:nvSpPr>
        <p:spPr>
          <a:xfrm>
            <a:off x="1919517" y="3580225"/>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Flowchart: Alternate Process 39">
            <a:extLst>
              <a:ext uri="{FF2B5EF4-FFF2-40B4-BE49-F238E27FC236}">
                <a16:creationId xmlns:a16="http://schemas.microsoft.com/office/drawing/2014/main" id="{FBF4A57D-4BEC-406C-AC21-12190B2C812A}"/>
              </a:ext>
            </a:extLst>
          </p:cNvPr>
          <p:cNvSpPr/>
          <p:nvPr/>
        </p:nvSpPr>
        <p:spPr>
          <a:xfrm>
            <a:off x="3643973" y="3064739"/>
            <a:ext cx="1889810" cy="929371"/>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Algorithm</a:t>
            </a:r>
          </a:p>
        </p:txBody>
      </p:sp>
      <p:sp>
        <p:nvSpPr>
          <p:cNvPr id="41" name="Thought Bubble: Cloud 40">
            <a:extLst>
              <a:ext uri="{FF2B5EF4-FFF2-40B4-BE49-F238E27FC236}">
                <a16:creationId xmlns:a16="http://schemas.microsoft.com/office/drawing/2014/main" id="{F0DA30DD-5C55-4DA0-85F5-3D07C57403E9}"/>
              </a:ext>
            </a:extLst>
          </p:cNvPr>
          <p:cNvSpPr/>
          <p:nvPr/>
        </p:nvSpPr>
        <p:spPr>
          <a:xfrm>
            <a:off x="6729397" y="2318136"/>
            <a:ext cx="2101652" cy="1031652"/>
          </a:xfrm>
          <a:prstGeom prst="cloudCallout">
            <a:avLst>
              <a:gd name="adj1" fmla="val -65723"/>
              <a:gd name="adj2" fmla="val 31548"/>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hought Bubble: Cloud 41">
            <a:extLst>
              <a:ext uri="{FF2B5EF4-FFF2-40B4-BE49-F238E27FC236}">
                <a16:creationId xmlns:a16="http://schemas.microsoft.com/office/drawing/2014/main" id="{47F9E1EA-CA1F-487D-93E9-828BF8257691}"/>
              </a:ext>
            </a:extLst>
          </p:cNvPr>
          <p:cNvSpPr/>
          <p:nvPr/>
        </p:nvSpPr>
        <p:spPr>
          <a:xfrm>
            <a:off x="6705810" y="3764428"/>
            <a:ext cx="2101652" cy="1031652"/>
          </a:xfrm>
          <a:prstGeom prst="cloudCallout">
            <a:avLst>
              <a:gd name="adj1" fmla="val -69176"/>
              <a:gd name="adj2" fmla="val -9252"/>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hought Bubble: Cloud 42">
            <a:extLst>
              <a:ext uri="{FF2B5EF4-FFF2-40B4-BE49-F238E27FC236}">
                <a16:creationId xmlns:a16="http://schemas.microsoft.com/office/drawing/2014/main" id="{3B5E7C84-52C9-481E-8228-E181AF9A868F}"/>
              </a:ext>
            </a:extLst>
          </p:cNvPr>
          <p:cNvSpPr/>
          <p:nvPr/>
        </p:nvSpPr>
        <p:spPr>
          <a:xfrm>
            <a:off x="6609298" y="5346185"/>
            <a:ext cx="2101652" cy="1031652"/>
          </a:xfrm>
          <a:prstGeom prst="cloudCallout">
            <a:avLst>
              <a:gd name="adj1" fmla="val -63651"/>
              <a:gd name="adj2" fmla="val -34576"/>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hought Bubble: Cloud 43">
            <a:extLst>
              <a:ext uri="{FF2B5EF4-FFF2-40B4-BE49-F238E27FC236}">
                <a16:creationId xmlns:a16="http://schemas.microsoft.com/office/drawing/2014/main" id="{08006147-EA8C-4C51-B30D-7F833EAF47CA}"/>
              </a:ext>
            </a:extLst>
          </p:cNvPr>
          <p:cNvSpPr/>
          <p:nvPr/>
        </p:nvSpPr>
        <p:spPr>
          <a:xfrm>
            <a:off x="6705810" y="871844"/>
            <a:ext cx="2101652" cy="1031652"/>
          </a:xfrm>
          <a:prstGeom prst="cloudCallout">
            <a:avLst>
              <a:gd name="adj1" fmla="val -65723"/>
              <a:gd name="adj2" fmla="val 42803"/>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37C6903B-317B-4D3A-A735-B3DFB6BF60C4}"/>
              </a:ext>
            </a:extLst>
          </p:cNvPr>
          <p:cNvSpPr/>
          <p:nvPr/>
        </p:nvSpPr>
        <p:spPr>
          <a:xfrm>
            <a:off x="7393778" y="1154838"/>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Isosceles Triangle 45">
            <a:extLst>
              <a:ext uri="{FF2B5EF4-FFF2-40B4-BE49-F238E27FC236}">
                <a16:creationId xmlns:a16="http://schemas.microsoft.com/office/drawing/2014/main" id="{DC1556A6-84F6-4D9C-B0B0-22409A79846B}"/>
              </a:ext>
            </a:extLst>
          </p:cNvPr>
          <p:cNvSpPr/>
          <p:nvPr/>
        </p:nvSpPr>
        <p:spPr>
          <a:xfrm>
            <a:off x="7546178" y="1307238"/>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id="{3B8AC12B-269B-425D-9C92-56059E3E1566}"/>
              </a:ext>
            </a:extLst>
          </p:cNvPr>
          <p:cNvSpPr/>
          <p:nvPr/>
        </p:nvSpPr>
        <p:spPr>
          <a:xfrm>
            <a:off x="6889981" y="1206777"/>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8B12B678-4D98-4428-A4CD-A3247172FBA7}"/>
              </a:ext>
            </a:extLst>
          </p:cNvPr>
          <p:cNvSpPr/>
          <p:nvPr/>
        </p:nvSpPr>
        <p:spPr>
          <a:xfrm>
            <a:off x="7935585" y="909681"/>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Isosceles Triangle 48">
            <a:extLst>
              <a:ext uri="{FF2B5EF4-FFF2-40B4-BE49-F238E27FC236}">
                <a16:creationId xmlns:a16="http://schemas.microsoft.com/office/drawing/2014/main" id="{ACF5CB99-B0E8-417D-BE21-8DD8AEDD8BF2}"/>
              </a:ext>
            </a:extLst>
          </p:cNvPr>
          <p:cNvSpPr/>
          <p:nvPr/>
        </p:nvSpPr>
        <p:spPr>
          <a:xfrm>
            <a:off x="8003378" y="1298849"/>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Isosceles Triangle 49">
            <a:extLst>
              <a:ext uri="{FF2B5EF4-FFF2-40B4-BE49-F238E27FC236}">
                <a16:creationId xmlns:a16="http://schemas.microsoft.com/office/drawing/2014/main" id="{0DB0041E-3491-46CA-ADFB-D255586E6C13}"/>
              </a:ext>
            </a:extLst>
          </p:cNvPr>
          <p:cNvSpPr/>
          <p:nvPr/>
        </p:nvSpPr>
        <p:spPr>
          <a:xfrm>
            <a:off x="7192037" y="1483570"/>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2A1837A-1E52-4A9A-93A1-66BF77682DA9}"/>
              </a:ext>
            </a:extLst>
          </p:cNvPr>
          <p:cNvSpPr/>
          <p:nvPr/>
        </p:nvSpPr>
        <p:spPr>
          <a:xfrm>
            <a:off x="6999724" y="2641783"/>
            <a:ext cx="362858" cy="31931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4C3D7C25-4E9C-4517-88AF-171B938C7C82}"/>
              </a:ext>
            </a:extLst>
          </p:cNvPr>
          <p:cNvSpPr/>
          <p:nvPr/>
        </p:nvSpPr>
        <p:spPr>
          <a:xfrm>
            <a:off x="7152124" y="2794183"/>
            <a:ext cx="362858" cy="31931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EBA65EA-2214-4F68-81C2-5E897464EDD0}"/>
              </a:ext>
            </a:extLst>
          </p:cNvPr>
          <p:cNvSpPr/>
          <p:nvPr/>
        </p:nvSpPr>
        <p:spPr>
          <a:xfrm>
            <a:off x="7667382" y="2946583"/>
            <a:ext cx="362858" cy="31931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38AE55C-D809-40AE-A997-B2D2F36CC3C0}"/>
              </a:ext>
            </a:extLst>
          </p:cNvPr>
          <p:cNvSpPr/>
          <p:nvPr/>
        </p:nvSpPr>
        <p:spPr>
          <a:xfrm>
            <a:off x="7853722" y="2563701"/>
            <a:ext cx="362858" cy="31931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0E391AE-D895-403F-9E3A-0F92FDABDBA5}"/>
              </a:ext>
            </a:extLst>
          </p:cNvPr>
          <p:cNvSpPr/>
          <p:nvPr/>
        </p:nvSpPr>
        <p:spPr>
          <a:xfrm>
            <a:off x="7414312" y="2458700"/>
            <a:ext cx="362858" cy="287323"/>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E0DF367-67E5-4C4D-8DF2-D36E0B850D09}"/>
              </a:ext>
            </a:extLst>
          </p:cNvPr>
          <p:cNvSpPr/>
          <p:nvPr/>
        </p:nvSpPr>
        <p:spPr>
          <a:xfrm>
            <a:off x="8268310" y="2458700"/>
            <a:ext cx="362858" cy="31931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D33A321-FE89-4B77-A4A5-F0773C710B9C}"/>
              </a:ext>
            </a:extLst>
          </p:cNvPr>
          <p:cNvSpPr/>
          <p:nvPr/>
        </p:nvSpPr>
        <p:spPr>
          <a:xfrm>
            <a:off x="8158522" y="2801440"/>
            <a:ext cx="362858" cy="31931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8F80A228-446F-4A5A-9D19-EE331E9D8D36}"/>
              </a:ext>
            </a:extLst>
          </p:cNvPr>
          <p:cNvSpPr/>
          <p:nvPr/>
        </p:nvSpPr>
        <p:spPr>
          <a:xfrm>
            <a:off x="7003559" y="3899893"/>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48F8B221-A0DC-4D33-9C83-CF68C42CC250}"/>
              </a:ext>
            </a:extLst>
          </p:cNvPr>
          <p:cNvSpPr/>
          <p:nvPr/>
        </p:nvSpPr>
        <p:spPr>
          <a:xfrm>
            <a:off x="7638142" y="3869968"/>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26A197FB-2A99-46D2-BE52-46D72ED446AD}"/>
              </a:ext>
            </a:extLst>
          </p:cNvPr>
          <p:cNvSpPr/>
          <p:nvPr/>
        </p:nvSpPr>
        <p:spPr>
          <a:xfrm>
            <a:off x="7660124" y="4341682"/>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ED49FAF1-4C45-49DA-828A-B3DDC1074A80}"/>
              </a:ext>
            </a:extLst>
          </p:cNvPr>
          <p:cNvSpPr/>
          <p:nvPr/>
        </p:nvSpPr>
        <p:spPr>
          <a:xfrm>
            <a:off x="6938504" y="4284168"/>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9932985F-3F3E-4591-8581-1B1B23AFD9BA}"/>
              </a:ext>
            </a:extLst>
          </p:cNvPr>
          <p:cNvSpPr/>
          <p:nvPr/>
        </p:nvSpPr>
        <p:spPr>
          <a:xfrm>
            <a:off x="8303084" y="3892230"/>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C4A8149B-059D-45C2-87DB-D2C04A5B4C58}"/>
              </a:ext>
            </a:extLst>
          </p:cNvPr>
          <p:cNvSpPr/>
          <p:nvPr/>
        </p:nvSpPr>
        <p:spPr>
          <a:xfrm>
            <a:off x="8148101" y="4354876"/>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Diamond 63">
            <a:extLst>
              <a:ext uri="{FF2B5EF4-FFF2-40B4-BE49-F238E27FC236}">
                <a16:creationId xmlns:a16="http://schemas.microsoft.com/office/drawing/2014/main" id="{1956F4D4-6BE0-47CA-A782-5C2078F29D93}"/>
              </a:ext>
            </a:extLst>
          </p:cNvPr>
          <p:cNvSpPr/>
          <p:nvPr/>
        </p:nvSpPr>
        <p:spPr>
          <a:xfrm>
            <a:off x="6646944" y="5651554"/>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Diamond 64">
            <a:extLst>
              <a:ext uri="{FF2B5EF4-FFF2-40B4-BE49-F238E27FC236}">
                <a16:creationId xmlns:a16="http://schemas.microsoft.com/office/drawing/2014/main" id="{E15A71B3-0D81-43F6-8CCD-34CC0B69672B}"/>
              </a:ext>
            </a:extLst>
          </p:cNvPr>
          <p:cNvSpPr/>
          <p:nvPr/>
        </p:nvSpPr>
        <p:spPr>
          <a:xfrm>
            <a:off x="7192037" y="5479090"/>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Diamond 65">
            <a:extLst>
              <a:ext uri="{FF2B5EF4-FFF2-40B4-BE49-F238E27FC236}">
                <a16:creationId xmlns:a16="http://schemas.microsoft.com/office/drawing/2014/main" id="{AC94C02F-D7A7-45F2-8F8C-86FE01D745B1}"/>
              </a:ext>
            </a:extLst>
          </p:cNvPr>
          <p:cNvSpPr/>
          <p:nvPr/>
        </p:nvSpPr>
        <p:spPr>
          <a:xfrm>
            <a:off x="7001270" y="5877253"/>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Diamond 66">
            <a:extLst>
              <a:ext uri="{FF2B5EF4-FFF2-40B4-BE49-F238E27FC236}">
                <a16:creationId xmlns:a16="http://schemas.microsoft.com/office/drawing/2014/main" id="{D7CA2F42-A8D8-472A-BA9D-2348B7DFD6A0}"/>
              </a:ext>
            </a:extLst>
          </p:cNvPr>
          <p:cNvSpPr/>
          <p:nvPr/>
        </p:nvSpPr>
        <p:spPr>
          <a:xfrm>
            <a:off x="7823625" y="5768121"/>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Diamond 67">
            <a:extLst>
              <a:ext uri="{FF2B5EF4-FFF2-40B4-BE49-F238E27FC236}">
                <a16:creationId xmlns:a16="http://schemas.microsoft.com/office/drawing/2014/main" id="{3F6EFA50-AB74-4620-BFC3-F59F7663235B}"/>
              </a:ext>
            </a:extLst>
          </p:cNvPr>
          <p:cNvSpPr/>
          <p:nvPr/>
        </p:nvSpPr>
        <p:spPr>
          <a:xfrm>
            <a:off x="8134982" y="5528824"/>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Diamond 68">
            <a:extLst>
              <a:ext uri="{FF2B5EF4-FFF2-40B4-BE49-F238E27FC236}">
                <a16:creationId xmlns:a16="http://schemas.microsoft.com/office/drawing/2014/main" id="{406C9A0C-CF5B-4346-95CA-04FFB7D7B8BC}"/>
              </a:ext>
            </a:extLst>
          </p:cNvPr>
          <p:cNvSpPr/>
          <p:nvPr/>
        </p:nvSpPr>
        <p:spPr>
          <a:xfrm>
            <a:off x="7443769" y="5956354"/>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Diamond 69">
            <a:extLst>
              <a:ext uri="{FF2B5EF4-FFF2-40B4-BE49-F238E27FC236}">
                <a16:creationId xmlns:a16="http://schemas.microsoft.com/office/drawing/2014/main" id="{AC6530EE-164F-4B28-858D-D48BF3A1ADE2}"/>
              </a:ext>
            </a:extLst>
          </p:cNvPr>
          <p:cNvSpPr/>
          <p:nvPr/>
        </p:nvSpPr>
        <p:spPr>
          <a:xfrm>
            <a:off x="7704750" y="5403745"/>
            <a:ext cx="493486" cy="420914"/>
          </a:xfrm>
          <a:prstGeom prst="diamond">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Arrow: Right 70">
            <a:extLst>
              <a:ext uri="{FF2B5EF4-FFF2-40B4-BE49-F238E27FC236}">
                <a16:creationId xmlns:a16="http://schemas.microsoft.com/office/drawing/2014/main" id="{F2C585D8-2F4C-4BA8-9B6C-45C650D41E3B}"/>
              </a:ext>
            </a:extLst>
          </p:cNvPr>
          <p:cNvSpPr/>
          <p:nvPr/>
        </p:nvSpPr>
        <p:spPr>
          <a:xfrm>
            <a:off x="3010425" y="3369769"/>
            <a:ext cx="526144" cy="293406"/>
          </a:xfrm>
          <a:prstGeom prst="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A934A661-3103-4E28-8516-42FBC54C0BBA}"/>
              </a:ext>
            </a:extLst>
          </p:cNvPr>
          <p:cNvSpPr txBox="1"/>
          <p:nvPr/>
        </p:nvSpPr>
        <p:spPr>
          <a:xfrm>
            <a:off x="736602" y="1774763"/>
            <a:ext cx="1100238" cy="369332"/>
          </a:xfrm>
          <a:prstGeom prst="rect">
            <a:avLst/>
          </a:prstGeom>
          <a:noFill/>
        </p:spPr>
        <p:txBody>
          <a:bodyPr wrap="none" rtlCol="0">
            <a:spAutoFit/>
          </a:bodyPr>
          <a:lstStyle/>
          <a:p>
            <a:r>
              <a:rPr lang="en-US" b="1" dirty="0"/>
              <a:t>Raw Data</a:t>
            </a:r>
          </a:p>
        </p:txBody>
      </p:sp>
      <p:sp>
        <p:nvSpPr>
          <p:cNvPr id="75" name="Rectangle 74">
            <a:extLst>
              <a:ext uri="{FF2B5EF4-FFF2-40B4-BE49-F238E27FC236}">
                <a16:creationId xmlns:a16="http://schemas.microsoft.com/office/drawing/2014/main" id="{48679117-65B7-4CD5-BCFA-BF3BB0361B88}"/>
              </a:ext>
            </a:extLst>
          </p:cNvPr>
          <p:cNvSpPr/>
          <p:nvPr/>
        </p:nvSpPr>
        <p:spPr>
          <a:xfrm>
            <a:off x="159557" y="733978"/>
            <a:ext cx="6418944" cy="369332"/>
          </a:xfrm>
          <a:prstGeom prst="rect">
            <a:avLst/>
          </a:prstGeom>
        </p:spPr>
        <p:txBody>
          <a:bodyPr wrap="square">
            <a:spAutoFit/>
          </a:bodyPr>
          <a:lstStyle/>
          <a:p>
            <a:r>
              <a:rPr lang="en-US" dirty="0">
                <a:latin typeface="Helvetica" panose="020B0604020202020204" pitchFamily="34" charset="0"/>
                <a:cs typeface="Helvetica" panose="020B0604020202020204" pitchFamily="34" charset="0"/>
              </a:rPr>
              <a:t>Automatically sorting data in groups of clusters</a:t>
            </a:r>
          </a:p>
        </p:txBody>
      </p:sp>
      <p:cxnSp>
        <p:nvCxnSpPr>
          <p:cNvPr id="82" name="Straight Arrow Connector 81">
            <a:extLst>
              <a:ext uri="{FF2B5EF4-FFF2-40B4-BE49-F238E27FC236}">
                <a16:creationId xmlns:a16="http://schemas.microsoft.com/office/drawing/2014/main" id="{F50B2649-501C-4BF9-95B4-3ACA1770E56A}"/>
              </a:ext>
            </a:extLst>
          </p:cNvPr>
          <p:cNvCxnSpPr>
            <a:stCxn id="40" idx="3"/>
            <a:endCxn id="44" idx="4"/>
          </p:cNvCxnSpPr>
          <p:nvPr/>
        </p:nvCxnSpPr>
        <p:spPr>
          <a:xfrm flipV="1">
            <a:off x="5533783" y="1829248"/>
            <a:ext cx="841584" cy="17001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224E56D9-2FA2-417B-8080-EEBC870A1286}"/>
              </a:ext>
            </a:extLst>
          </p:cNvPr>
          <p:cNvCxnSpPr>
            <a:stCxn id="40" idx="3"/>
            <a:endCxn id="41" idx="4"/>
          </p:cNvCxnSpPr>
          <p:nvPr/>
        </p:nvCxnSpPr>
        <p:spPr>
          <a:xfrm flipV="1">
            <a:off x="5533783" y="3159428"/>
            <a:ext cx="865171" cy="3699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8736986E-FB25-42F0-B91E-1929DB58021B}"/>
              </a:ext>
            </a:extLst>
          </p:cNvPr>
          <p:cNvCxnSpPr>
            <a:stCxn id="40" idx="3"/>
          </p:cNvCxnSpPr>
          <p:nvPr/>
        </p:nvCxnSpPr>
        <p:spPr>
          <a:xfrm>
            <a:off x="5533783" y="3529425"/>
            <a:ext cx="686829" cy="5578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F28CEBDA-8660-447F-8720-275DEB5A1FF4}"/>
              </a:ext>
            </a:extLst>
          </p:cNvPr>
          <p:cNvCxnSpPr>
            <a:stCxn id="40" idx="3"/>
          </p:cNvCxnSpPr>
          <p:nvPr/>
        </p:nvCxnSpPr>
        <p:spPr>
          <a:xfrm>
            <a:off x="5533783" y="3529425"/>
            <a:ext cx="824627" cy="17791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9" name="Rectangle: Rounded Corners 88">
            <a:extLst>
              <a:ext uri="{FF2B5EF4-FFF2-40B4-BE49-F238E27FC236}">
                <a16:creationId xmlns:a16="http://schemas.microsoft.com/office/drawing/2014/main" id="{8979116E-6E43-4242-A543-C53251BD3975}"/>
              </a:ext>
            </a:extLst>
          </p:cNvPr>
          <p:cNvSpPr/>
          <p:nvPr/>
        </p:nvSpPr>
        <p:spPr>
          <a:xfrm>
            <a:off x="7946511" y="4060117"/>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Rounded Corners 89">
            <a:extLst>
              <a:ext uri="{FF2B5EF4-FFF2-40B4-BE49-F238E27FC236}">
                <a16:creationId xmlns:a16="http://schemas.microsoft.com/office/drawing/2014/main" id="{D633F976-B07E-4C8D-8CEA-745301519C1D}"/>
              </a:ext>
            </a:extLst>
          </p:cNvPr>
          <p:cNvSpPr/>
          <p:nvPr/>
        </p:nvSpPr>
        <p:spPr>
          <a:xfrm>
            <a:off x="7308737" y="4176654"/>
            <a:ext cx="362858" cy="319314"/>
          </a:xfrm>
          <a:prstGeom prst="round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Isosceles Triangle 90">
            <a:extLst>
              <a:ext uri="{FF2B5EF4-FFF2-40B4-BE49-F238E27FC236}">
                <a16:creationId xmlns:a16="http://schemas.microsoft.com/office/drawing/2014/main" id="{28A8A1C1-3022-4CDA-8D5E-F7CB87DC4EEA}"/>
              </a:ext>
            </a:extLst>
          </p:cNvPr>
          <p:cNvSpPr/>
          <p:nvPr/>
        </p:nvSpPr>
        <p:spPr>
          <a:xfrm>
            <a:off x="8392785" y="1034161"/>
            <a:ext cx="362858" cy="319314"/>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173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5FA634-CC3C-4FA9-AB1F-EF89038607DE}"/>
              </a:ext>
            </a:extLst>
          </p:cNvPr>
          <p:cNvSpPr>
            <a:spLocks noGrp="1"/>
          </p:cNvSpPr>
          <p:nvPr>
            <p:ph idx="1"/>
          </p:nvPr>
        </p:nvSpPr>
        <p:spPr>
          <a:xfrm>
            <a:off x="155176" y="1896720"/>
            <a:ext cx="3881803" cy="1379880"/>
          </a:xfrm>
        </p:spPr>
        <p:txBody>
          <a:bodyPr>
            <a:normAutofit/>
          </a:bodyPr>
          <a:lstStyle/>
          <a:p>
            <a:r>
              <a:rPr lang="en-US" sz="2400" b="0" dirty="0">
                <a:solidFill>
                  <a:srgbClr val="0070C0"/>
                </a:solidFill>
              </a:rPr>
              <a:t>Applications in diverse domains </a:t>
            </a:r>
          </a:p>
          <a:p>
            <a:pPr marL="457200" lvl="1" indent="0">
              <a:buNone/>
            </a:pPr>
            <a:endParaRPr lang="en-US" sz="2000" dirty="0"/>
          </a:p>
        </p:txBody>
      </p:sp>
      <p:sp>
        <p:nvSpPr>
          <p:cNvPr id="4" name="Slide Number Placeholder 3">
            <a:extLst>
              <a:ext uri="{FF2B5EF4-FFF2-40B4-BE49-F238E27FC236}">
                <a16:creationId xmlns:a16="http://schemas.microsoft.com/office/drawing/2014/main" id="{1A95FCE6-267B-4570-8348-F160F9751791}"/>
              </a:ext>
            </a:extLst>
          </p:cNvPr>
          <p:cNvSpPr>
            <a:spLocks noGrp="1"/>
          </p:cNvSpPr>
          <p:nvPr>
            <p:ph type="sldNum" sz="quarter" idx="4"/>
          </p:nvPr>
        </p:nvSpPr>
        <p:spPr/>
        <p:txBody>
          <a:bodyPr/>
          <a:lstStyle/>
          <a:p>
            <a:fld id="{38CFBFC5-68E7-4431-8625-A5845C183C00}" type="slidenum">
              <a:rPr lang="en-US" smtClean="0"/>
              <a:pPr/>
              <a:t>32</a:t>
            </a:fld>
            <a:endParaRPr lang="en-US" dirty="0"/>
          </a:p>
        </p:txBody>
      </p:sp>
      <p:sp>
        <p:nvSpPr>
          <p:cNvPr id="5" name="Title 1">
            <a:extLst>
              <a:ext uri="{FF2B5EF4-FFF2-40B4-BE49-F238E27FC236}">
                <a16:creationId xmlns:a16="http://schemas.microsoft.com/office/drawing/2014/main" id="{6D62135C-B769-4258-A930-5E1446B5D59F}"/>
              </a:ext>
            </a:extLst>
          </p:cNvPr>
          <p:cNvSpPr>
            <a:spLocks noGrp="1"/>
          </p:cNvSpPr>
          <p:nvPr>
            <p:ph type="title"/>
          </p:nvPr>
        </p:nvSpPr>
        <p:spPr>
          <a:xfrm>
            <a:off x="321015" y="-17191"/>
            <a:ext cx="8229600" cy="667591"/>
          </a:xfrm>
        </p:spPr>
        <p:txBody>
          <a:bodyPr>
            <a:normAutofit/>
          </a:bodyPr>
          <a:lstStyle/>
          <a:p>
            <a:r>
              <a:rPr lang="en-US" sz="3600" b="0" dirty="0">
                <a:solidFill>
                  <a:srgbClr val="0070C0"/>
                </a:solidFill>
              </a:rPr>
              <a:t>Clustering</a:t>
            </a:r>
          </a:p>
        </p:txBody>
      </p:sp>
      <p:sp>
        <p:nvSpPr>
          <p:cNvPr id="7" name="Rectangle 6">
            <a:extLst>
              <a:ext uri="{FF2B5EF4-FFF2-40B4-BE49-F238E27FC236}">
                <a16:creationId xmlns:a16="http://schemas.microsoft.com/office/drawing/2014/main" id="{47C88C70-0CE3-470D-98B2-33DA45A71766}"/>
              </a:ext>
            </a:extLst>
          </p:cNvPr>
          <p:cNvSpPr/>
          <p:nvPr/>
        </p:nvSpPr>
        <p:spPr>
          <a:xfrm>
            <a:off x="155176" y="698233"/>
            <a:ext cx="8512170" cy="830997"/>
          </a:xfrm>
          <a:prstGeom prst="rect">
            <a:avLst/>
          </a:prstGeom>
        </p:spPr>
        <p:txBody>
          <a:bodyPr wrap="square">
            <a:spAutoFit/>
          </a:bodyPr>
          <a:lstStyle/>
          <a:p>
            <a:r>
              <a:rPr lang="en-US" sz="2400" b="1" dirty="0">
                <a:solidFill>
                  <a:schemeClr val="bg1">
                    <a:lumMod val="50000"/>
                  </a:schemeClr>
                </a:solidFill>
              </a:rPr>
              <a:t>Clustering is the process of automatically segregating dataset into different groups based on commonalities (similarities).</a:t>
            </a:r>
          </a:p>
        </p:txBody>
      </p:sp>
      <p:pic>
        <p:nvPicPr>
          <p:cNvPr id="9" name="Picture 8">
            <a:extLst>
              <a:ext uri="{FF2B5EF4-FFF2-40B4-BE49-F238E27FC236}">
                <a16:creationId xmlns:a16="http://schemas.microsoft.com/office/drawing/2014/main" id="{8DC7FFE4-B8F1-4E37-88AC-FBEA785C0880}"/>
              </a:ext>
            </a:extLst>
          </p:cNvPr>
          <p:cNvPicPr>
            <a:picLocks noChangeAspect="1"/>
          </p:cNvPicPr>
          <p:nvPr/>
        </p:nvPicPr>
        <p:blipFill>
          <a:blip r:embed="rId3"/>
          <a:stretch>
            <a:fillRect/>
          </a:stretch>
        </p:blipFill>
        <p:spPr>
          <a:xfrm>
            <a:off x="6638206" y="1676400"/>
            <a:ext cx="1912409" cy="1752600"/>
          </a:xfrm>
          <a:prstGeom prst="rect">
            <a:avLst/>
          </a:prstGeom>
        </p:spPr>
      </p:pic>
      <p:pic>
        <p:nvPicPr>
          <p:cNvPr id="10" name="Picture 9">
            <a:extLst>
              <a:ext uri="{FF2B5EF4-FFF2-40B4-BE49-F238E27FC236}">
                <a16:creationId xmlns:a16="http://schemas.microsoft.com/office/drawing/2014/main" id="{D854E347-DA26-4E5F-940C-1AB42782D02B}"/>
              </a:ext>
            </a:extLst>
          </p:cNvPr>
          <p:cNvPicPr>
            <a:picLocks noChangeAspect="1"/>
          </p:cNvPicPr>
          <p:nvPr/>
        </p:nvPicPr>
        <p:blipFill>
          <a:blip r:embed="rId4"/>
          <a:stretch>
            <a:fillRect/>
          </a:stretch>
        </p:blipFill>
        <p:spPr>
          <a:xfrm>
            <a:off x="6845520" y="3665890"/>
            <a:ext cx="1934015" cy="1448644"/>
          </a:xfrm>
          <a:prstGeom prst="rect">
            <a:avLst/>
          </a:prstGeom>
        </p:spPr>
      </p:pic>
      <p:pic>
        <p:nvPicPr>
          <p:cNvPr id="14" name="Picture 13">
            <a:extLst>
              <a:ext uri="{FF2B5EF4-FFF2-40B4-BE49-F238E27FC236}">
                <a16:creationId xmlns:a16="http://schemas.microsoft.com/office/drawing/2014/main" id="{A19962B5-8BAE-4575-BD04-11C9620F562F}"/>
              </a:ext>
            </a:extLst>
          </p:cNvPr>
          <p:cNvPicPr>
            <a:picLocks noChangeAspect="1"/>
          </p:cNvPicPr>
          <p:nvPr/>
        </p:nvPicPr>
        <p:blipFill>
          <a:blip r:embed="rId5"/>
          <a:stretch>
            <a:fillRect/>
          </a:stretch>
        </p:blipFill>
        <p:spPr>
          <a:xfrm>
            <a:off x="2663791" y="4921195"/>
            <a:ext cx="1934015" cy="1376064"/>
          </a:xfrm>
          <a:prstGeom prst="rect">
            <a:avLst/>
          </a:prstGeom>
        </p:spPr>
      </p:pic>
      <p:pic>
        <p:nvPicPr>
          <p:cNvPr id="15" name="Picture 14">
            <a:extLst>
              <a:ext uri="{FF2B5EF4-FFF2-40B4-BE49-F238E27FC236}">
                <a16:creationId xmlns:a16="http://schemas.microsoft.com/office/drawing/2014/main" id="{E6C5C233-C097-4977-B8E9-6087D874838A}"/>
              </a:ext>
            </a:extLst>
          </p:cNvPr>
          <p:cNvPicPr>
            <a:picLocks noChangeAspect="1"/>
          </p:cNvPicPr>
          <p:nvPr/>
        </p:nvPicPr>
        <p:blipFill>
          <a:blip r:embed="rId6"/>
          <a:stretch>
            <a:fillRect/>
          </a:stretch>
        </p:blipFill>
        <p:spPr>
          <a:xfrm>
            <a:off x="3173091" y="2503774"/>
            <a:ext cx="2871642" cy="1850452"/>
          </a:xfrm>
          <a:prstGeom prst="rect">
            <a:avLst/>
          </a:prstGeom>
        </p:spPr>
      </p:pic>
      <p:pic>
        <p:nvPicPr>
          <p:cNvPr id="17" name="Content Placeholder 3">
            <a:extLst>
              <a:ext uri="{FF2B5EF4-FFF2-40B4-BE49-F238E27FC236}">
                <a16:creationId xmlns:a16="http://schemas.microsoft.com/office/drawing/2014/main" id="{C0C8907F-668E-4306-927E-B867C4D460A6}"/>
              </a:ext>
            </a:extLst>
          </p:cNvPr>
          <p:cNvPicPr>
            <a:picLocks noChangeAspect="1"/>
          </p:cNvPicPr>
          <p:nvPr/>
        </p:nvPicPr>
        <p:blipFill>
          <a:blip r:embed="rId7"/>
          <a:stretch>
            <a:fillRect/>
          </a:stretch>
        </p:blipFill>
        <p:spPr>
          <a:xfrm>
            <a:off x="195663" y="3354430"/>
            <a:ext cx="2634349" cy="1663509"/>
          </a:xfrm>
          <a:prstGeom prst="rect">
            <a:avLst/>
          </a:prstGeom>
        </p:spPr>
      </p:pic>
      <p:pic>
        <p:nvPicPr>
          <p:cNvPr id="1026" name="Picture 2" descr="cucumber-farmer-7922i.PNG">
            <a:extLst>
              <a:ext uri="{FF2B5EF4-FFF2-40B4-BE49-F238E27FC236}">
                <a16:creationId xmlns:a16="http://schemas.microsoft.com/office/drawing/2014/main" id="{3203FEB3-3A17-410D-8B81-E0659C93272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41241" y="5114534"/>
            <a:ext cx="1595501" cy="1173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150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29"/>
            <a:ext cx="8229600" cy="715962"/>
          </a:xfrm>
        </p:spPr>
        <p:txBody>
          <a:bodyPr>
            <a:normAutofit fontScale="90000"/>
          </a:bodyPr>
          <a:lstStyle/>
          <a:p>
            <a:r>
              <a:rPr lang="en-US" spc="10" dirty="0">
                <a:solidFill>
                  <a:srgbClr val="0070C0"/>
                </a:solidFill>
              </a:rPr>
              <a:t>Cluster Analysis</a:t>
            </a:r>
            <a:endParaRPr lang="en-US" dirty="0">
              <a:solidFill>
                <a:srgbClr val="0070C0"/>
              </a:solidFill>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3348" b="5306"/>
          <a:stretch/>
        </p:blipFill>
        <p:spPr>
          <a:xfrm>
            <a:off x="1295400" y="1447800"/>
            <a:ext cx="6598920" cy="4419600"/>
          </a:xfrm>
          <a:prstGeom prst="rect">
            <a:avLst/>
          </a:prstGeom>
        </p:spPr>
      </p:pic>
    </p:spTree>
    <p:extLst>
      <p:ext uri="{BB962C8B-B14F-4D97-AF65-F5344CB8AC3E}">
        <p14:creationId xmlns:p14="http://schemas.microsoft.com/office/powerpoint/2010/main" val="2054615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0067"/>
            <a:ext cx="8229600" cy="792162"/>
          </a:xfrm>
        </p:spPr>
        <p:txBody>
          <a:bodyPr/>
          <a:lstStyle/>
          <a:p>
            <a:r>
              <a:rPr lang="en-US" spc="10" dirty="0">
                <a:solidFill>
                  <a:srgbClr val="0070C0"/>
                </a:solidFill>
              </a:rPr>
              <a:t>Overview</a:t>
            </a:r>
            <a:endParaRPr lang="en-US" dirty="0">
              <a:solidFill>
                <a:srgbClr val="0070C0"/>
              </a:solidFill>
            </a:endParaRPr>
          </a:p>
        </p:txBody>
      </p:sp>
      <p:sp>
        <p:nvSpPr>
          <p:cNvPr id="3" name="Content Placeholder 2"/>
          <p:cNvSpPr>
            <a:spLocks noGrp="1"/>
          </p:cNvSpPr>
          <p:nvPr>
            <p:ph idx="1"/>
          </p:nvPr>
        </p:nvSpPr>
        <p:spPr>
          <a:xfrm>
            <a:off x="336030" y="1271215"/>
            <a:ext cx="8229600" cy="4315570"/>
          </a:xfrm>
        </p:spPr>
        <p:txBody>
          <a:bodyPr>
            <a:normAutofit/>
          </a:bodyPr>
          <a:lstStyle/>
          <a:p>
            <a:pPr marL="12700" marR="5080">
              <a:lnSpc>
                <a:spcPct val="101200"/>
              </a:lnSpc>
            </a:pPr>
            <a:r>
              <a:rPr lang="en-US" sz="2000" spc="5" dirty="0">
                <a:latin typeface="Helvetica" panose="020B0604020202020204" pitchFamily="34" charset="0"/>
                <a:cs typeface="Helvetica" panose="020B0604020202020204" pitchFamily="34" charset="0"/>
              </a:rPr>
              <a:t>Cluster analysis (a.k.a., clustering) is the task of grouping a set of objects in such a way that objects in the same group (a.k.a., cluster) are more similar to each other than to those in other groups (clusters).</a:t>
            </a:r>
          </a:p>
          <a:p>
            <a:pPr marL="0" marR="5080" indent="0">
              <a:lnSpc>
                <a:spcPct val="101200"/>
              </a:lnSpc>
              <a:buNone/>
            </a:pPr>
            <a:endParaRPr lang="en-US" sz="2000" spc="5" dirty="0">
              <a:latin typeface="Helvetica" panose="020B0604020202020204" pitchFamily="34" charset="0"/>
              <a:cs typeface="Helvetica" panose="020B0604020202020204" pitchFamily="34" charset="0"/>
            </a:endParaRPr>
          </a:p>
          <a:p>
            <a:pPr marL="12700" marR="5080">
              <a:lnSpc>
                <a:spcPct val="101200"/>
              </a:lnSpc>
            </a:pPr>
            <a:r>
              <a:rPr lang="en-US" sz="2000" spc="5" dirty="0">
                <a:latin typeface="Helvetica" panose="020B0604020202020204" pitchFamily="34" charset="0"/>
                <a:cs typeface="Helvetica" panose="020B0604020202020204" pitchFamily="34" charset="0"/>
              </a:rPr>
              <a:t>The “right” groupings are </a:t>
            </a:r>
            <a:r>
              <a:rPr lang="en-US" sz="2000" b="1" i="1" spc="5" dirty="0">
                <a:solidFill>
                  <a:srgbClr val="C00000"/>
                </a:solidFill>
                <a:latin typeface="Helvetica" panose="020B0604020202020204" pitchFamily="34" charset="0"/>
                <a:cs typeface="Helvetica" panose="020B0604020202020204" pitchFamily="34" charset="0"/>
              </a:rPr>
              <a:t>NOT </a:t>
            </a:r>
            <a:r>
              <a:rPr lang="en-US" sz="2000" spc="5" dirty="0">
                <a:latin typeface="Helvetica" panose="020B0604020202020204" pitchFamily="34" charset="0"/>
                <a:cs typeface="Helvetica" panose="020B0604020202020204" pitchFamily="34" charset="0"/>
              </a:rPr>
              <a:t>known ahead of time. That is, they are not present in the data set. </a:t>
            </a:r>
            <a:endParaRPr lang="en-US" sz="2000" dirty="0">
              <a:latin typeface="Helvetica" panose="020B0604020202020204" pitchFamily="34" charset="0"/>
              <a:cs typeface="Helvetica" panose="020B0604020202020204" pitchFamily="34" charset="0"/>
            </a:endParaRPr>
          </a:p>
          <a:p>
            <a:endParaRPr lang="en-US" sz="2200" dirty="0"/>
          </a:p>
          <a:p>
            <a:pPr marL="0" indent="0">
              <a:buNone/>
            </a:pPr>
            <a:r>
              <a:rPr lang="en-US" sz="2000" b="1" dirty="0">
                <a:latin typeface="Helvetica" panose="020B0604020202020204" pitchFamily="34" charset="0"/>
                <a:cs typeface="Helvetica" panose="020B0604020202020204" pitchFamily="34" charset="0"/>
              </a:rPr>
              <a:t>Important Terms:</a:t>
            </a:r>
          </a:p>
          <a:p>
            <a:r>
              <a:rPr lang="en-US" sz="2000" spc="10" dirty="0">
                <a:latin typeface="Helvetica" panose="020B0604020202020204" pitchFamily="34" charset="0"/>
                <a:cs typeface="Helvetica" panose="020B0604020202020204" pitchFamily="34" charset="0"/>
              </a:rPr>
              <a:t>Intra-class </a:t>
            </a:r>
            <a:r>
              <a:rPr lang="en-US" sz="2000" dirty="0">
                <a:latin typeface="Helvetica" panose="020B0604020202020204" pitchFamily="34" charset="0"/>
                <a:cs typeface="Helvetica" panose="020B0604020202020204" pitchFamily="34" charset="0"/>
              </a:rPr>
              <a:t>Similarity = Closeness of cluster members.</a:t>
            </a:r>
            <a:endParaRPr lang="en-US" sz="2000" spc="40" dirty="0">
              <a:latin typeface="Helvetica" panose="020B0604020202020204" pitchFamily="34" charset="0"/>
              <a:cs typeface="Helvetica" panose="020B0604020202020204" pitchFamily="34" charset="0"/>
            </a:endParaRPr>
          </a:p>
          <a:p>
            <a:r>
              <a:rPr lang="en-US" sz="2000" spc="10" dirty="0">
                <a:latin typeface="Helvetica" panose="020B0604020202020204" pitchFamily="34" charset="0"/>
                <a:cs typeface="Helvetica" panose="020B0604020202020204" pitchFamily="34" charset="0"/>
              </a:rPr>
              <a:t>Inter-class</a:t>
            </a:r>
            <a:r>
              <a:rPr lang="en-US" sz="2000" spc="-65" dirty="0">
                <a:latin typeface="Helvetica" panose="020B0604020202020204" pitchFamily="34" charset="0"/>
                <a:cs typeface="Helvetica" panose="020B0604020202020204" pitchFamily="34" charset="0"/>
              </a:rPr>
              <a:t> </a:t>
            </a:r>
            <a:r>
              <a:rPr lang="en-US" sz="2000" spc="10" dirty="0">
                <a:latin typeface="Helvetica" panose="020B0604020202020204" pitchFamily="34" charset="0"/>
                <a:cs typeface="Helvetica" panose="020B0604020202020204" pitchFamily="34" charset="0"/>
              </a:rPr>
              <a:t>Similarity = Closeness of clusters.</a:t>
            </a:r>
          </a:p>
          <a:p>
            <a:r>
              <a:rPr lang="en-US" sz="2000" spc="10" dirty="0">
                <a:latin typeface="Helvetica" panose="020B0604020202020204" pitchFamily="34" charset="0"/>
                <a:cs typeface="Helvetica" panose="020B0604020202020204" pitchFamily="34" charset="0"/>
              </a:rPr>
              <a:t>Centroid = Center of a cluster.</a:t>
            </a:r>
            <a:endParaRPr lang="en-US" sz="2000" dirty="0">
              <a:latin typeface="Helvetica" panose="020B0604020202020204" pitchFamily="34" charset="0"/>
              <a:cs typeface="Helvetica" panose="020B0604020202020204" pitchFamily="34" charset="0"/>
            </a:endParaRPr>
          </a:p>
          <a:p>
            <a:endParaRPr lang="en-US" sz="2200" dirty="0"/>
          </a:p>
        </p:txBody>
      </p:sp>
    </p:spTree>
    <p:extLst>
      <p:ext uri="{BB962C8B-B14F-4D97-AF65-F5344CB8AC3E}">
        <p14:creationId xmlns:p14="http://schemas.microsoft.com/office/powerpoint/2010/main" val="1720266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67591"/>
          </a:xfrm>
        </p:spPr>
        <p:txBody>
          <a:bodyPr>
            <a:normAutofit fontScale="90000"/>
          </a:bodyPr>
          <a:lstStyle/>
          <a:p>
            <a:r>
              <a:rPr lang="en-US" spc="10" dirty="0">
                <a:solidFill>
                  <a:srgbClr val="0070C0"/>
                </a:solidFill>
              </a:rPr>
              <a:t>Terminology</a:t>
            </a:r>
            <a:endParaRPr lang="en-US" dirty="0">
              <a:solidFill>
                <a:srgbClr val="0070C0"/>
              </a:solidFill>
            </a:endParaRPr>
          </a:p>
        </p:txBody>
      </p:sp>
      <p:sp>
        <p:nvSpPr>
          <p:cNvPr id="3" name="Content Placeholder 2"/>
          <p:cNvSpPr>
            <a:spLocks noGrp="1"/>
          </p:cNvSpPr>
          <p:nvPr>
            <p:ph idx="1"/>
          </p:nvPr>
        </p:nvSpPr>
        <p:spPr>
          <a:xfrm>
            <a:off x="457200" y="1295400"/>
            <a:ext cx="8229600" cy="4620371"/>
          </a:xfrm>
        </p:spPr>
        <p:txBody>
          <a:bodyPr>
            <a:normAutofit/>
          </a:bodyPr>
          <a:lstStyle/>
          <a:p>
            <a:pPr marL="0" indent="0">
              <a:buNone/>
            </a:pPr>
            <a:r>
              <a:rPr lang="en-US" sz="2000" b="1" spc="10" dirty="0">
                <a:latin typeface="Helvetica" panose="020B0604020202020204" pitchFamily="34" charset="0"/>
                <a:cs typeface="Helvetica" panose="020B0604020202020204" pitchFamily="34" charset="0"/>
              </a:rPr>
              <a:t>Intra-class </a:t>
            </a:r>
            <a:r>
              <a:rPr lang="en-US" sz="2000" b="1" dirty="0">
                <a:latin typeface="Helvetica" panose="020B0604020202020204" pitchFamily="34" charset="0"/>
                <a:cs typeface="Helvetica" panose="020B0604020202020204" pitchFamily="34" charset="0"/>
              </a:rPr>
              <a:t>Similarity: </a:t>
            </a:r>
          </a:p>
          <a:p>
            <a:r>
              <a:rPr lang="en-US" sz="1800" dirty="0">
                <a:latin typeface="Helvetica" panose="020B0604020202020204" pitchFamily="34" charset="0"/>
                <a:cs typeface="Helvetica" panose="020B0604020202020204" pitchFamily="34" charset="0"/>
              </a:rPr>
              <a:t>How strongly units in the same group resemble each other.</a:t>
            </a:r>
          </a:p>
          <a:p>
            <a:r>
              <a:rPr lang="en-US" sz="1800" dirty="0">
                <a:latin typeface="Helvetica" panose="020B0604020202020204" pitchFamily="34" charset="0"/>
                <a:cs typeface="Helvetica" panose="020B0604020202020204" pitchFamily="34" charset="0"/>
              </a:rPr>
              <a:t>Greater similarity is better.</a:t>
            </a:r>
          </a:p>
          <a:p>
            <a:endParaRPr lang="en-US" sz="800" spc="10" dirty="0">
              <a:latin typeface="Helvetica" panose="020B0604020202020204" pitchFamily="34" charset="0"/>
              <a:cs typeface="Helvetica" panose="020B0604020202020204" pitchFamily="34" charset="0"/>
            </a:endParaRPr>
          </a:p>
          <a:p>
            <a:pPr marL="0" indent="0">
              <a:buNone/>
            </a:pPr>
            <a:r>
              <a:rPr lang="en-US" sz="2000" b="1" spc="10" dirty="0">
                <a:latin typeface="Helvetica" panose="020B0604020202020204" pitchFamily="34" charset="0"/>
                <a:cs typeface="Helvetica" panose="020B0604020202020204" pitchFamily="34" charset="0"/>
              </a:rPr>
              <a:t>Inter-class</a:t>
            </a:r>
            <a:r>
              <a:rPr lang="en-US" sz="2000" b="1" spc="-65" dirty="0">
                <a:latin typeface="Helvetica" panose="020B0604020202020204" pitchFamily="34" charset="0"/>
                <a:cs typeface="Helvetica" panose="020B0604020202020204" pitchFamily="34" charset="0"/>
              </a:rPr>
              <a:t> </a:t>
            </a:r>
            <a:r>
              <a:rPr lang="en-US" sz="2000" b="1" spc="10" dirty="0">
                <a:latin typeface="Helvetica" panose="020B0604020202020204" pitchFamily="34" charset="0"/>
                <a:cs typeface="Helvetica" panose="020B0604020202020204" pitchFamily="34" charset="0"/>
              </a:rPr>
              <a:t>Similarity:</a:t>
            </a:r>
          </a:p>
          <a:p>
            <a:r>
              <a:rPr lang="en-US" sz="1800" dirty="0">
                <a:latin typeface="Helvetica" panose="020B0604020202020204" pitchFamily="34" charset="0"/>
                <a:cs typeface="Helvetica" panose="020B0604020202020204" pitchFamily="34" charset="0"/>
              </a:rPr>
              <a:t>How strongly units in different groups resemble each other.</a:t>
            </a:r>
          </a:p>
          <a:p>
            <a:r>
              <a:rPr lang="en-US" sz="1800" i="1" dirty="0">
                <a:latin typeface="Helvetica" panose="020B0604020202020204" pitchFamily="34" charset="0"/>
                <a:cs typeface="Helvetica" panose="020B0604020202020204" pitchFamily="34" charset="0"/>
              </a:rPr>
              <a:t>Less</a:t>
            </a:r>
            <a:r>
              <a:rPr lang="en-US" sz="1800" dirty="0">
                <a:latin typeface="Helvetica" panose="020B0604020202020204" pitchFamily="34" charset="0"/>
                <a:cs typeface="Helvetica" panose="020B0604020202020204" pitchFamily="34" charset="0"/>
              </a:rPr>
              <a:t> similarity is better.</a:t>
            </a:r>
          </a:p>
          <a:p>
            <a:endParaRPr lang="en-US" sz="900" spc="10" dirty="0">
              <a:latin typeface="Helvetica" panose="020B0604020202020204" pitchFamily="34" charset="0"/>
              <a:cs typeface="Helvetica" panose="020B0604020202020204" pitchFamily="34" charset="0"/>
            </a:endParaRPr>
          </a:p>
          <a:p>
            <a:pPr marL="0" indent="0">
              <a:buNone/>
            </a:pPr>
            <a:r>
              <a:rPr lang="en-US" sz="2000" b="1" spc="10" dirty="0">
                <a:latin typeface="Helvetica" panose="020B0604020202020204" pitchFamily="34" charset="0"/>
                <a:cs typeface="Helvetica" panose="020B0604020202020204" pitchFamily="34" charset="0"/>
              </a:rPr>
              <a:t>Centroid:</a:t>
            </a:r>
          </a:p>
          <a:p>
            <a:r>
              <a:rPr lang="en-US" sz="1800" spc="10" dirty="0">
                <a:latin typeface="Helvetica" panose="020B0604020202020204" pitchFamily="34" charset="0"/>
                <a:cs typeface="Helvetica" panose="020B0604020202020204" pitchFamily="34" charset="0"/>
              </a:rPr>
              <a:t>The center of a cluster calculated as the average </a:t>
            </a:r>
            <a:r>
              <a:rPr lang="en-US" sz="1800" dirty="0"/>
              <a:t>position of all the points in all of the coordinate directions</a:t>
            </a:r>
            <a:r>
              <a:rPr lang="en-US" sz="2200" spc="10" dirty="0">
                <a:latin typeface="Helvetica" panose="020B0604020202020204" pitchFamily="34" charset="0"/>
                <a:cs typeface="Helvetica" panose="020B0604020202020204" pitchFamily="34" charset="0"/>
              </a:rPr>
              <a:t>.</a:t>
            </a:r>
            <a:endParaRPr lang="en-US" sz="2200" dirty="0">
              <a:latin typeface="Helvetica" panose="020B0604020202020204" pitchFamily="34" charset="0"/>
              <a:cs typeface="Helvetica" panose="020B0604020202020204" pitchFamily="34" charset="0"/>
            </a:endParaRPr>
          </a:p>
          <a:p>
            <a:endParaRPr lang="en-US" sz="2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560" y="4848225"/>
            <a:ext cx="1733550" cy="1400175"/>
          </a:xfrm>
          <a:prstGeom prst="rect">
            <a:avLst/>
          </a:prstGeom>
        </p:spPr>
      </p:pic>
      <p:cxnSp>
        <p:nvCxnSpPr>
          <p:cNvPr id="6" name="Straight Arrow Connector 5"/>
          <p:cNvCxnSpPr>
            <a:cxnSpLocks/>
          </p:cNvCxnSpPr>
          <p:nvPr/>
        </p:nvCxnSpPr>
        <p:spPr>
          <a:xfrm>
            <a:off x="3810000" y="4848225"/>
            <a:ext cx="990600" cy="94297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1417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28731"/>
            <a:ext cx="7543800" cy="789922"/>
          </a:xfrm>
        </p:spPr>
        <p:txBody>
          <a:bodyPr/>
          <a:lstStyle/>
          <a:p>
            <a:r>
              <a:rPr lang="en-US" dirty="0">
                <a:solidFill>
                  <a:srgbClr val="0070C0"/>
                </a:solidFill>
                <a:latin typeface="Helvetica" panose="020B0604020202020204" pitchFamily="34" charset="0"/>
                <a:cs typeface="Helvetica" panose="020B0604020202020204" pitchFamily="34" charset="0"/>
              </a:rPr>
              <a:t>Clustering Methods</a:t>
            </a:r>
          </a:p>
        </p:txBody>
      </p:sp>
      <p:pic>
        <p:nvPicPr>
          <p:cNvPr id="4" name="Picture 3">
            <a:extLst>
              <a:ext uri="{FF2B5EF4-FFF2-40B4-BE49-F238E27FC236}">
                <a16:creationId xmlns:a16="http://schemas.microsoft.com/office/drawing/2014/main" id="{00353A5A-2666-5840-A8DA-3C97DF6C3F94}"/>
              </a:ext>
            </a:extLst>
          </p:cNvPr>
          <p:cNvPicPr>
            <a:picLocks noChangeAspect="1"/>
          </p:cNvPicPr>
          <p:nvPr/>
        </p:nvPicPr>
        <p:blipFill>
          <a:blip r:embed="rId3"/>
          <a:stretch>
            <a:fillRect/>
          </a:stretch>
        </p:blipFill>
        <p:spPr>
          <a:xfrm>
            <a:off x="800100" y="1115786"/>
            <a:ext cx="7772399" cy="4626428"/>
          </a:xfrm>
          <a:prstGeom prst="rect">
            <a:avLst/>
          </a:prstGeom>
        </p:spPr>
      </p:pic>
    </p:spTree>
    <p:extLst>
      <p:ext uri="{BB962C8B-B14F-4D97-AF65-F5344CB8AC3E}">
        <p14:creationId xmlns:p14="http://schemas.microsoft.com/office/powerpoint/2010/main" val="1830702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0"/>
            <a:ext cx="7543800" cy="866122"/>
          </a:xfrm>
        </p:spPr>
        <p:txBody>
          <a:bodyPr/>
          <a:lstStyle/>
          <a:p>
            <a:r>
              <a:rPr lang="en-US" dirty="0">
                <a:solidFill>
                  <a:srgbClr val="0070C0"/>
                </a:solidFill>
                <a:latin typeface="Helvetica" panose="020B0604020202020204" pitchFamily="34" charset="0"/>
                <a:cs typeface="Helvetica" panose="020B0604020202020204" pitchFamily="34" charset="0"/>
              </a:rPr>
              <a:t>Clustering Methods</a:t>
            </a:r>
          </a:p>
        </p:txBody>
      </p:sp>
      <p:graphicFrame>
        <p:nvGraphicFramePr>
          <p:cNvPr id="3" name="Diagram 2"/>
          <p:cNvGraphicFramePr>
            <a:graphicFrameLocks noChangeAspect="1"/>
          </p:cNvGraphicFramePr>
          <p:nvPr>
            <p:extLst>
              <p:ext uri="{D42A27DB-BD31-4B8C-83A1-F6EECF244321}">
                <p14:modId xmlns:p14="http://schemas.microsoft.com/office/powerpoint/2010/main" val="44541293"/>
              </p:ext>
            </p:extLst>
          </p:nvPr>
        </p:nvGraphicFramePr>
        <p:xfrm>
          <a:off x="1524000" y="1177717"/>
          <a:ext cx="6629399" cy="4842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2448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67591"/>
          </a:xfrm>
        </p:spPr>
        <p:txBody>
          <a:bodyPr>
            <a:normAutofit fontScale="90000"/>
          </a:bodyPr>
          <a:lstStyle/>
          <a:p>
            <a:r>
              <a:rPr lang="en-US" spc="-85" dirty="0">
                <a:solidFill>
                  <a:srgbClr val="0070C0"/>
                </a:solidFill>
              </a:rPr>
              <a:t>Partitioning Process</a:t>
            </a:r>
            <a:endParaRPr lang="en-US" dirty="0">
              <a:solidFill>
                <a:srgbClr val="0070C0"/>
              </a:solidFill>
            </a:endParaRPr>
          </a:p>
        </p:txBody>
      </p:sp>
      <p:sp>
        <p:nvSpPr>
          <p:cNvPr id="3" name="Content Placeholder 2"/>
          <p:cNvSpPr>
            <a:spLocks noGrp="1"/>
          </p:cNvSpPr>
          <p:nvPr>
            <p:ph idx="1"/>
          </p:nvPr>
        </p:nvSpPr>
        <p:spPr>
          <a:xfrm>
            <a:off x="457200" y="1066800"/>
            <a:ext cx="8229600" cy="4315570"/>
          </a:xfrm>
        </p:spPr>
        <p:txBody>
          <a:bodyPr>
            <a:normAutofit/>
          </a:bodyPr>
          <a:lstStyle/>
          <a:p>
            <a:pPr marL="457200" indent="-457200">
              <a:buFont typeface="+mj-lt"/>
              <a:buAutoNum type="arabicParenR"/>
            </a:pPr>
            <a:r>
              <a:rPr lang="en-US" sz="2200" dirty="0"/>
              <a:t>Choose # of clusters and randomly pick locations for centers.</a:t>
            </a:r>
          </a:p>
          <a:p>
            <a:pPr marL="457200" indent="-457200">
              <a:buFont typeface="+mj-lt"/>
              <a:buAutoNum type="arabicParenR"/>
            </a:pPr>
            <a:endParaRPr lang="en-US" sz="2200" dirty="0"/>
          </a:p>
          <a:p>
            <a:pPr marL="457200" indent="-457200">
              <a:buFont typeface="+mj-lt"/>
              <a:buAutoNum type="arabicParenR"/>
            </a:pPr>
            <a:r>
              <a:rPr lang="en-US" sz="2200" dirty="0"/>
              <a:t>Assign each observation to the cluster whose mean yields the least within-cluster sum of squares (i.e., the nearest center).</a:t>
            </a:r>
          </a:p>
          <a:p>
            <a:pPr marL="457200" indent="-457200">
              <a:buFont typeface="+mj-lt"/>
              <a:buAutoNum type="arabicParenR"/>
            </a:pPr>
            <a:endParaRPr lang="en-US" sz="2200" dirty="0"/>
          </a:p>
          <a:p>
            <a:pPr marL="457200" indent="-457200">
              <a:buFont typeface="+mj-lt"/>
              <a:buAutoNum type="arabicParenR"/>
            </a:pPr>
            <a:r>
              <a:rPr lang="en-US" sz="2200" dirty="0"/>
              <a:t>Recalculate centers as the arithmetic average of all the data points in the cluster.</a:t>
            </a:r>
          </a:p>
          <a:p>
            <a:pPr marL="457200" indent="-457200">
              <a:buFont typeface="+mj-lt"/>
              <a:buAutoNum type="arabicParenR"/>
            </a:pPr>
            <a:endParaRPr lang="en-US" sz="2200" dirty="0"/>
          </a:p>
          <a:p>
            <a:pPr marL="457200" indent="-457200">
              <a:buFont typeface="+mj-lt"/>
              <a:buAutoNum type="arabicParenR"/>
            </a:pPr>
            <a:r>
              <a:rPr lang="en-US" sz="2200" dirty="0"/>
              <a:t>Repeat steps 2 &amp; 3 until convergence or max iterations threshold is reached.</a:t>
            </a:r>
          </a:p>
          <a:p>
            <a:endParaRPr lang="en-US" sz="2400" dirty="0"/>
          </a:p>
        </p:txBody>
      </p:sp>
    </p:spTree>
    <p:extLst>
      <p:ext uri="{BB962C8B-B14F-4D97-AF65-F5344CB8AC3E}">
        <p14:creationId xmlns:p14="http://schemas.microsoft.com/office/powerpoint/2010/main" val="3885174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0067"/>
            <a:ext cx="8229600" cy="792162"/>
          </a:xfrm>
        </p:spPr>
        <p:txBody>
          <a:bodyPr/>
          <a:lstStyle/>
          <a:p>
            <a:r>
              <a:rPr lang="en-US" spc="-85" dirty="0">
                <a:solidFill>
                  <a:srgbClr val="0070C0"/>
                </a:solidFill>
              </a:rPr>
              <a:t>K-Means vs. K-</a:t>
            </a:r>
            <a:r>
              <a:rPr lang="en-US" spc="-85" dirty="0" err="1">
                <a:solidFill>
                  <a:srgbClr val="0070C0"/>
                </a:solidFill>
              </a:rPr>
              <a:t>Medoids</a:t>
            </a:r>
            <a:endParaRPr lang="en-US" dirty="0">
              <a:solidFill>
                <a:srgbClr val="0070C0"/>
              </a:solidFill>
            </a:endParaRPr>
          </a:p>
        </p:txBody>
      </p:sp>
      <p:sp>
        <p:nvSpPr>
          <p:cNvPr id="3" name="Content Placeholder 2"/>
          <p:cNvSpPr>
            <a:spLocks noGrp="1"/>
          </p:cNvSpPr>
          <p:nvPr>
            <p:ph idx="1"/>
          </p:nvPr>
        </p:nvSpPr>
        <p:spPr/>
        <p:txBody>
          <a:bodyPr>
            <a:noAutofit/>
          </a:bodyPr>
          <a:lstStyle/>
          <a:p>
            <a:pPr marL="0" indent="0">
              <a:buNone/>
            </a:pPr>
            <a:r>
              <a:rPr lang="en-US" sz="2200" b="1" dirty="0"/>
              <a:t>Define “Average”:</a:t>
            </a:r>
          </a:p>
          <a:p>
            <a:r>
              <a:rPr lang="en-US" sz="2000" dirty="0"/>
              <a:t>The center of a cluster calculated as the average position of all the points in all of the coordinate directions.</a:t>
            </a:r>
          </a:p>
          <a:p>
            <a:endParaRPr lang="en-US" sz="2000" dirty="0"/>
          </a:p>
          <a:p>
            <a:r>
              <a:rPr lang="en-US" sz="2000" dirty="0"/>
              <a:t>“Average” has different mathematical definitions.</a:t>
            </a:r>
          </a:p>
          <a:p>
            <a:pPr lvl="1"/>
            <a:r>
              <a:rPr lang="en-US" sz="1800" dirty="0"/>
              <a:t>Mean: sum of values / count of values</a:t>
            </a:r>
          </a:p>
          <a:p>
            <a:pPr lvl="1"/>
            <a:r>
              <a:rPr lang="en-US" sz="1800" dirty="0"/>
              <a:t>Median: middle value in an ordered list of values</a:t>
            </a:r>
          </a:p>
          <a:p>
            <a:endParaRPr lang="en-US" sz="2200" dirty="0"/>
          </a:p>
          <a:p>
            <a:r>
              <a:rPr lang="en-US" sz="2000" dirty="0"/>
              <a:t>K-Means calculates </a:t>
            </a:r>
            <a:r>
              <a:rPr lang="en-US" sz="2000" i="1" dirty="0"/>
              <a:t>mean</a:t>
            </a:r>
            <a:r>
              <a:rPr lang="en-US" sz="2000" dirty="0"/>
              <a:t> positions from all cluster points as its average positions, called “centroids”.</a:t>
            </a:r>
          </a:p>
          <a:p>
            <a:endParaRPr lang="en-US" sz="2000" dirty="0"/>
          </a:p>
          <a:p>
            <a:r>
              <a:rPr lang="en-US" sz="2000" dirty="0"/>
              <a:t>K-Medoids selects data points closest to the </a:t>
            </a:r>
            <a:r>
              <a:rPr lang="en-US" sz="2000" i="1" dirty="0"/>
              <a:t>median</a:t>
            </a:r>
            <a:r>
              <a:rPr lang="en-US" sz="2000" dirty="0"/>
              <a:t> of all cluster points as its average positions, called “medoids”.</a:t>
            </a:r>
          </a:p>
          <a:p>
            <a:pPr marL="457200" indent="-457200">
              <a:buFont typeface="+mj-lt"/>
              <a:buAutoNum type="arabicParenR"/>
            </a:pPr>
            <a:endParaRPr lang="en-US" sz="2200" dirty="0"/>
          </a:p>
          <a:p>
            <a:endParaRPr lang="en-US" sz="2400" dirty="0"/>
          </a:p>
        </p:txBody>
      </p:sp>
    </p:spTree>
    <p:extLst>
      <p:ext uri="{BB962C8B-B14F-4D97-AF65-F5344CB8AC3E}">
        <p14:creationId xmlns:p14="http://schemas.microsoft.com/office/powerpoint/2010/main" val="2416181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C99DB-7F40-4F76-9AF6-F21340653171}"/>
              </a:ext>
            </a:extLst>
          </p:cNvPr>
          <p:cNvSpPr>
            <a:spLocks noGrp="1"/>
          </p:cNvSpPr>
          <p:nvPr>
            <p:ph type="title"/>
          </p:nvPr>
        </p:nvSpPr>
        <p:spPr>
          <a:xfrm>
            <a:off x="165100" y="142875"/>
            <a:ext cx="8891588" cy="558800"/>
          </a:xfrm>
        </p:spPr>
        <p:txBody>
          <a:bodyPr>
            <a:noAutofit/>
          </a:bodyPr>
          <a:lstStyle/>
          <a:p>
            <a:pPr fontAlgn="auto">
              <a:spcAft>
                <a:spcPts val="0"/>
              </a:spcAft>
              <a:defRPr/>
            </a:pPr>
            <a:r>
              <a:rPr lang="en-US" sz="3600" b="0" dirty="0">
                <a:solidFill>
                  <a:srgbClr val="0070C0"/>
                </a:solidFill>
                <a:latin typeface="+mj-lt"/>
                <a:cs typeface="Times New Roman" panose="02020603050405020304" pitchFamily="18" charset="0"/>
              </a:rPr>
              <a:t>Machine Learning Techniques</a:t>
            </a:r>
          </a:p>
        </p:txBody>
      </p:sp>
      <p:cxnSp>
        <p:nvCxnSpPr>
          <p:cNvPr id="27" name="Straight Connector 26">
            <a:extLst>
              <a:ext uri="{FF2B5EF4-FFF2-40B4-BE49-F238E27FC236}">
                <a16:creationId xmlns:a16="http://schemas.microsoft.com/office/drawing/2014/main" id="{3053D4D0-151F-48DB-A957-C996FEA892E2}"/>
              </a:ext>
            </a:extLst>
          </p:cNvPr>
          <p:cNvCxnSpPr/>
          <p:nvPr/>
        </p:nvCxnSpPr>
        <p:spPr>
          <a:xfrm flipV="1">
            <a:off x="1524000" y="2516188"/>
            <a:ext cx="0" cy="2276475"/>
          </a:xfrm>
          <a:prstGeom prst="line">
            <a:avLst/>
          </a:prstGeom>
        </p:spPr>
        <p:style>
          <a:lnRef idx="2">
            <a:schemeClr val="accent1"/>
          </a:lnRef>
          <a:fillRef idx="0">
            <a:schemeClr val="accent1"/>
          </a:fillRef>
          <a:effectRef idx="1">
            <a:schemeClr val="accent1"/>
          </a:effectRef>
          <a:fontRef idx="minor">
            <a:schemeClr val="tx1"/>
          </a:fontRef>
        </p:style>
      </p:cxnSp>
      <p:sp>
        <p:nvSpPr>
          <p:cNvPr id="5" name="Rounded Rectangle 4">
            <a:extLst>
              <a:ext uri="{FF2B5EF4-FFF2-40B4-BE49-F238E27FC236}">
                <a16:creationId xmlns:a16="http://schemas.microsoft.com/office/drawing/2014/main" id="{36BAD1AC-2684-4F51-81C8-6EEAFE8DEDF1}"/>
              </a:ext>
            </a:extLst>
          </p:cNvPr>
          <p:cNvSpPr/>
          <p:nvPr/>
        </p:nvSpPr>
        <p:spPr>
          <a:xfrm>
            <a:off x="304800" y="3124200"/>
            <a:ext cx="2362200" cy="990600"/>
          </a:xfrm>
          <a:prstGeom prst="roundRect">
            <a:avLst/>
          </a:prstGeom>
          <a:solidFill>
            <a:schemeClr val="tx2">
              <a:lumMod val="40000"/>
              <a:lumOff val="60000"/>
            </a:schemeClr>
          </a:solidFill>
        </p:spPr>
        <p:style>
          <a:lnRef idx="1">
            <a:schemeClr val="accent4"/>
          </a:lnRef>
          <a:fillRef idx="3">
            <a:schemeClr val="accent4"/>
          </a:fillRef>
          <a:effectRef idx="2">
            <a:schemeClr val="accent4"/>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221" name="TextBox 14">
            <a:extLst>
              <a:ext uri="{FF2B5EF4-FFF2-40B4-BE49-F238E27FC236}">
                <a16:creationId xmlns:a16="http://schemas.microsoft.com/office/drawing/2014/main" id="{71CD4E53-7498-48FE-AD25-C341B6E1AA6B}"/>
              </a:ext>
            </a:extLst>
          </p:cNvPr>
          <p:cNvSpPr txBox="1">
            <a:spLocks noChangeArrowheads="1"/>
          </p:cNvSpPr>
          <p:nvPr/>
        </p:nvSpPr>
        <p:spPr bwMode="auto">
          <a:xfrm>
            <a:off x="457200" y="3157538"/>
            <a:ext cx="20574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b="1">
                <a:solidFill>
                  <a:srgbClr val="7030A0"/>
                </a:solidFill>
                <a:cs typeface="Times New Roman" panose="02020603050405020304" pitchFamily="18" charset="0"/>
              </a:rPr>
              <a:t>Machine Learning</a:t>
            </a:r>
            <a:endParaRPr lang="en-US" altLang="en-US" sz="2800" b="1">
              <a:solidFill>
                <a:srgbClr val="7030A0"/>
              </a:solidFill>
            </a:endParaRPr>
          </a:p>
        </p:txBody>
      </p:sp>
      <p:cxnSp>
        <p:nvCxnSpPr>
          <p:cNvPr id="29" name="Straight Connector 28">
            <a:extLst>
              <a:ext uri="{FF2B5EF4-FFF2-40B4-BE49-F238E27FC236}">
                <a16:creationId xmlns:a16="http://schemas.microsoft.com/office/drawing/2014/main" id="{8FA03AF0-95C1-4061-A5BC-D90FF8AE512B}"/>
              </a:ext>
            </a:extLst>
          </p:cNvPr>
          <p:cNvCxnSpPr/>
          <p:nvPr/>
        </p:nvCxnSpPr>
        <p:spPr>
          <a:xfrm>
            <a:off x="1524000" y="2516188"/>
            <a:ext cx="838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E6C7EB5A-27A4-4E67-90A8-B0545A905741}"/>
              </a:ext>
            </a:extLst>
          </p:cNvPr>
          <p:cNvCxnSpPr/>
          <p:nvPr/>
        </p:nvCxnSpPr>
        <p:spPr>
          <a:xfrm flipV="1">
            <a:off x="5661025" y="1716088"/>
            <a:ext cx="0" cy="15049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AAE54854-7176-4FA9-BD08-CE77A104B5D0}"/>
              </a:ext>
            </a:extLst>
          </p:cNvPr>
          <p:cNvCxnSpPr/>
          <p:nvPr/>
        </p:nvCxnSpPr>
        <p:spPr>
          <a:xfrm>
            <a:off x="5638800" y="1716088"/>
            <a:ext cx="5476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0C0D54D2-99CA-45D0-8410-C3D444124C17}"/>
              </a:ext>
            </a:extLst>
          </p:cNvPr>
          <p:cNvCxnSpPr/>
          <p:nvPr/>
        </p:nvCxnSpPr>
        <p:spPr>
          <a:xfrm>
            <a:off x="5105400" y="2513013"/>
            <a:ext cx="10810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A2F1EA16-87DC-4CB3-A740-202F79589798}"/>
              </a:ext>
            </a:extLst>
          </p:cNvPr>
          <p:cNvCxnSpPr/>
          <p:nvPr/>
        </p:nvCxnSpPr>
        <p:spPr>
          <a:xfrm>
            <a:off x="5661025" y="3216275"/>
            <a:ext cx="525463"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ounded Rectangle 7">
            <a:extLst>
              <a:ext uri="{FF2B5EF4-FFF2-40B4-BE49-F238E27FC236}">
                <a16:creationId xmlns:a16="http://schemas.microsoft.com/office/drawing/2014/main" id="{5AD0AF33-A2EC-47DA-BE44-8E910D97CCC0}"/>
              </a:ext>
            </a:extLst>
          </p:cNvPr>
          <p:cNvSpPr/>
          <p:nvPr/>
        </p:nvSpPr>
        <p:spPr>
          <a:xfrm>
            <a:off x="6172200" y="1447800"/>
            <a:ext cx="2362200" cy="533400"/>
          </a:xfrm>
          <a:prstGeom prst="roundRect">
            <a:avLst/>
          </a:prstGeom>
          <a:solidFill>
            <a:schemeClr val="accent6">
              <a:lumMod val="60000"/>
              <a:lumOff val="40000"/>
            </a:schemeClr>
          </a:solidFill>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ounded Rectangle 8">
            <a:extLst>
              <a:ext uri="{FF2B5EF4-FFF2-40B4-BE49-F238E27FC236}">
                <a16:creationId xmlns:a16="http://schemas.microsoft.com/office/drawing/2014/main" id="{BC83EAF3-8D25-455D-BE78-BA3C5F944CBD}"/>
              </a:ext>
            </a:extLst>
          </p:cNvPr>
          <p:cNvSpPr/>
          <p:nvPr/>
        </p:nvSpPr>
        <p:spPr>
          <a:xfrm>
            <a:off x="6172200" y="2195513"/>
            <a:ext cx="2362200" cy="533400"/>
          </a:xfrm>
          <a:prstGeom prst="roundRect">
            <a:avLst/>
          </a:prstGeom>
          <a:solidFill>
            <a:schemeClr val="accent6">
              <a:lumMod val="60000"/>
              <a:lumOff val="40000"/>
            </a:schemeClr>
          </a:solidFill>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ounded Rectangle 10">
            <a:extLst>
              <a:ext uri="{FF2B5EF4-FFF2-40B4-BE49-F238E27FC236}">
                <a16:creationId xmlns:a16="http://schemas.microsoft.com/office/drawing/2014/main" id="{20624259-1D46-42D4-81D2-41C00423430B}"/>
              </a:ext>
            </a:extLst>
          </p:cNvPr>
          <p:cNvSpPr/>
          <p:nvPr/>
        </p:nvSpPr>
        <p:spPr>
          <a:xfrm>
            <a:off x="6172200" y="2954338"/>
            <a:ext cx="2362200" cy="533400"/>
          </a:xfrm>
          <a:prstGeom prst="roundRect">
            <a:avLst/>
          </a:prstGeom>
          <a:solidFill>
            <a:schemeClr val="accent6">
              <a:lumMod val="60000"/>
              <a:lumOff val="40000"/>
            </a:schemeClr>
          </a:solidFill>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 name="TextBox 18">
            <a:extLst>
              <a:ext uri="{FF2B5EF4-FFF2-40B4-BE49-F238E27FC236}">
                <a16:creationId xmlns:a16="http://schemas.microsoft.com/office/drawing/2014/main" id="{D3FEA04F-5551-40FA-84DB-47BEC15721C3}"/>
              </a:ext>
            </a:extLst>
          </p:cNvPr>
          <p:cNvSpPr txBox="1"/>
          <p:nvPr/>
        </p:nvSpPr>
        <p:spPr>
          <a:xfrm>
            <a:off x="6172200" y="1582738"/>
            <a:ext cx="2362200" cy="342900"/>
          </a:xfrm>
          <a:prstGeom prst="rect">
            <a:avLst/>
          </a:prstGeom>
          <a:noFill/>
        </p:spPr>
        <p:txBody>
          <a:bodyPr>
            <a:spAutoFit/>
          </a:bodyPr>
          <a:lstStyle/>
          <a:p>
            <a:pPr algn="ctr" eaLnBrk="1" fontAlgn="auto" hangingPunct="1">
              <a:lnSpc>
                <a:spcPts val="1900"/>
              </a:lnSpc>
              <a:spcBef>
                <a:spcPts val="0"/>
              </a:spcBef>
              <a:spcAft>
                <a:spcPts val="0"/>
              </a:spcAft>
              <a:defRPr/>
            </a:pPr>
            <a:r>
              <a:rPr lang="en-US" sz="2000" dirty="0">
                <a:solidFill>
                  <a:schemeClr val="accent6">
                    <a:lumMod val="50000"/>
                  </a:schemeClr>
                </a:solidFill>
                <a:latin typeface="+mn-lt"/>
                <a:cs typeface="Times New Roman" panose="02020603050405020304" pitchFamily="18" charset="0"/>
              </a:rPr>
              <a:t>Regression</a:t>
            </a:r>
            <a:endParaRPr lang="en-US" sz="2000" dirty="0">
              <a:solidFill>
                <a:schemeClr val="accent6">
                  <a:lumMod val="50000"/>
                </a:schemeClr>
              </a:solidFill>
              <a:latin typeface="+mn-lt"/>
            </a:endParaRPr>
          </a:p>
        </p:txBody>
      </p:sp>
      <p:sp>
        <p:nvSpPr>
          <p:cNvPr id="20" name="TextBox 19">
            <a:extLst>
              <a:ext uri="{FF2B5EF4-FFF2-40B4-BE49-F238E27FC236}">
                <a16:creationId xmlns:a16="http://schemas.microsoft.com/office/drawing/2014/main" id="{5BF95E40-09CE-4069-A0B8-02462FCF15AE}"/>
              </a:ext>
            </a:extLst>
          </p:cNvPr>
          <p:cNvSpPr txBox="1"/>
          <p:nvPr/>
        </p:nvSpPr>
        <p:spPr>
          <a:xfrm>
            <a:off x="6172200" y="2344738"/>
            <a:ext cx="2362200" cy="342900"/>
          </a:xfrm>
          <a:prstGeom prst="rect">
            <a:avLst/>
          </a:prstGeom>
          <a:noFill/>
        </p:spPr>
        <p:txBody>
          <a:bodyPr>
            <a:spAutoFit/>
          </a:bodyPr>
          <a:lstStyle/>
          <a:p>
            <a:pPr algn="ctr" eaLnBrk="1" fontAlgn="auto" hangingPunct="1">
              <a:lnSpc>
                <a:spcPts val="1900"/>
              </a:lnSpc>
              <a:spcBef>
                <a:spcPts val="0"/>
              </a:spcBef>
              <a:spcAft>
                <a:spcPts val="0"/>
              </a:spcAft>
              <a:defRPr/>
            </a:pPr>
            <a:r>
              <a:rPr lang="en-US" sz="2000" dirty="0">
                <a:solidFill>
                  <a:schemeClr val="accent6">
                    <a:lumMod val="50000"/>
                  </a:schemeClr>
                </a:solidFill>
                <a:latin typeface="+mn-lt"/>
                <a:cs typeface="Times New Roman" panose="02020603050405020304" pitchFamily="18" charset="0"/>
              </a:rPr>
              <a:t>Classification</a:t>
            </a:r>
            <a:endParaRPr lang="en-US" sz="2000" dirty="0">
              <a:solidFill>
                <a:schemeClr val="accent6">
                  <a:lumMod val="50000"/>
                </a:schemeClr>
              </a:solidFill>
              <a:latin typeface="+mn-lt"/>
            </a:endParaRPr>
          </a:p>
        </p:txBody>
      </p:sp>
      <p:sp>
        <p:nvSpPr>
          <p:cNvPr id="22" name="TextBox 21">
            <a:extLst>
              <a:ext uri="{FF2B5EF4-FFF2-40B4-BE49-F238E27FC236}">
                <a16:creationId xmlns:a16="http://schemas.microsoft.com/office/drawing/2014/main" id="{6B81B4A5-21DB-4A88-9508-F215368E7889}"/>
              </a:ext>
            </a:extLst>
          </p:cNvPr>
          <p:cNvSpPr txBox="1"/>
          <p:nvPr/>
        </p:nvSpPr>
        <p:spPr>
          <a:xfrm>
            <a:off x="6172200" y="3081338"/>
            <a:ext cx="2362200" cy="342900"/>
          </a:xfrm>
          <a:prstGeom prst="rect">
            <a:avLst/>
          </a:prstGeom>
          <a:noFill/>
        </p:spPr>
        <p:txBody>
          <a:bodyPr>
            <a:spAutoFit/>
          </a:bodyPr>
          <a:lstStyle/>
          <a:p>
            <a:pPr algn="ctr" eaLnBrk="1" fontAlgn="auto" hangingPunct="1">
              <a:lnSpc>
                <a:spcPts val="1900"/>
              </a:lnSpc>
              <a:spcBef>
                <a:spcPts val="0"/>
              </a:spcBef>
              <a:spcAft>
                <a:spcPts val="0"/>
              </a:spcAft>
              <a:defRPr/>
            </a:pPr>
            <a:r>
              <a:rPr lang="en-US" sz="2000" dirty="0">
                <a:solidFill>
                  <a:schemeClr val="accent6">
                    <a:lumMod val="50000"/>
                  </a:schemeClr>
                </a:solidFill>
                <a:latin typeface="+mn-lt"/>
                <a:cs typeface="Times New Roman" panose="02020603050405020304" pitchFamily="18" charset="0"/>
              </a:rPr>
              <a:t>Time Series</a:t>
            </a:r>
            <a:endParaRPr lang="en-US" sz="2000" dirty="0">
              <a:solidFill>
                <a:schemeClr val="accent6">
                  <a:lumMod val="50000"/>
                </a:schemeClr>
              </a:solidFill>
              <a:latin typeface="+mn-lt"/>
            </a:endParaRPr>
          </a:p>
        </p:txBody>
      </p:sp>
      <p:cxnSp>
        <p:nvCxnSpPr>
          <p:cNvPr id="43" name="Straight Connector 42">
            <a:extLst>
              <a:ext uri="{FF2B5EF4-FFF2-40B4-BE49-F238E27FC236}">
                <a16:creationId xmlns:a16="http://schemas.microsoft.com/office/drawing/2014/main" id="{EF3843EA-5141-46B2-A77B-486F1FE21A11}"/>
              </a:ext>
            </a:extLst>
          </p:cNvPr>
          <p:cNvCxnSpPr>
            <a:cxnSpLocks/>
          </p:cNvCxnSpPr>
          <p:nvPr/>
        </p:nvCxnSpPr>
        <p:spPr>
          <a:xfrm flipV="1">
            <a:off x="5646738" y="4232275"/>
            <a:ext cx="0" cy="10255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5A60F805-6050-4491-A158-8120D1AA7CEC}"/>
              </a:ext>
            </a:extLst>
          </p:cNvPr>
          <p:cNvCxnSpPr/>
          <p:nvPr/>
        </p:nvCxnSpPr>
        <p:spPr>
          <a:xfrm>
            <a:off x="5661025" y="4232275"/>
            <a:ext cx="5476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8FABB7F4-9096-4321-9CDE-D64BD13773DB}"/>
              </a:ext>
            </a:extLst>
          </p:cNvPr>
          <p:cNvCxnSpPr>
            <a:cxnSpLocks/>
          </p:cNvCxnSpPr>
          <p:nvPr/>
        </p:nvCxnSpPr>
        <p:spPr>
          <a:xfrm>
            <a:off x="1524000" y="4776788"/>
            <a:ext cx="4137025" cy="15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0B6B7955-3D56-4D13-A524-C3CE42E7964D}"/>
              </a:ext>
            </a:extLst>
          </p:cNvPr>
          <p:cNvCxnSpPr/>
          <p:nvPr/>
        </p:nvCxnSpPr>
        <p:spPr>
          <a:xfrm>
            <a:off x="5646738" y="5257800"/>
            <a:ext cx="525462"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Rounded Rectangle 5">
            <a:extLst>
              <a:ext uri="{FF2B5EF4-FFF2-40B4-BE49-F238E27FC236}">
                <a16:creationId xmlns:a16="http://schemas.microsoft.com/office/drawing/2014/main" id="{A4C94A73-8FAF-4543-8EE9-A49D8716DF93}"/>
              </a:ext>
            </a:extLst>
          </p:cNvPr>
          <p:cNvSpPr/>
          <p:nvPr/>
        </p:nvSpPr>
        <p:spPr>
          <a:xfrm>
            <a:off x="2362200" y="2060575"/>
            <a:ext cx="2819400" cy="814388"/>
          </a:xfrm>
          <a:prstGeom prst="roundRect">
            <a:avLst/>
          </a:prstGeom>
          <a:solidFill>
            <a:srgbClr val="FFC000"/>
          </a:solidFill>
        </p:spPr>
        <p:style>
          <a:lnRef idx="1">
            <a:schemeClr val="accent5"/>
          </a:lnRef>
          <a:fillRef idx="3">
            <a:schemeClr val="accent5"/>
          </a:fillRef>
          <a:effectRef idx="2">
            <a:schemeClr val="accent5"/>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TextBox 15">
            <a:extLst>
              <a:ext uri="{FF2B5EF4-FFF2-40B4-BE49-F238E27FC236}">
                <a16:creationId xmlns:a16="http://schemas.microsoft.com/office/drawing/2014/main" id="{73ACEA3A-00AA-47B6-B425-53D567BA5450}"/>
              </a:ext>
            </a:extLst>
          </p:cNvPr>
          <p:cNvSpPr txBox="1"/>
          <p:nvPr/>
        </p:nvSpPr>
        <p:spPr>
          <a:xfrm>
            <a:off x="2362200" y="2181225"/>
            <a:ext cx="2819400" cy="608013"/>
          </a:xfrm>
          <a:prstGeom prst="rect">
            <a:avLst/>
          </a:prstGeom>
          <a:noFill/>
        </p:spPr>
        <p:txBody>
          <a:bodyPr>
            <a:spAutoFit/>
          </a:bodyPr>
          <a:lstStyle/>
          <a:p>
            <a:pPr algn="ctr" eaLnBrk="1" fontAlgn="auto" hangingPunct="1">
              <a:lnSpc>
                <a:spcPts val="2000"/>
              </a:lnSpc>
              <a:spcBef>
                <a:spcPts val="0"/>
              </a:spcBef>
              <a:spcAft>
                <a:spcPts val="0"/>
              </a:spcAft>
              <a:defRPr/>
            </a:pPr>
            <a:r>
              <a:rPr lang="en-US" sz="2000" b="1" dirty="0">
                <a:solidFill>
                  <a:schemeClr val="accent6">
                    <a:lumMod val="50000"/>
                  </a:schemeClr>
                </a:solidFill>
                <a:latin typeface="+mn-lt"/>
                <a:cs typeface="Times New Roman" panose="02020603050405020304" pitchFamily="18" charset="0"/>
              </a:rPr>
              <a:t>Predictive</a:t>
            </a:r>
            <a:br>
              <a:rPr lang="en-US" sz="2000" b="1" dirty="0">
                <a:solidFill>
                  <a:schemeClr val="accent6">
                    <a:lumMod val="50000"/>
                  </a:schemeClr>
                </a:solidFill>
                <a:latin typeface="+mn-lt"/>
                <a:cs typeface="Times New Roman" panose="02020603050405020304" pitchFamily="18" charset="0"/>
              </a:rPr>
            </a:br>
            <a:r>
              <a:rPr lang="en-US" sz="2000" dirty="0">
                <a:solidFill>
                  <a:schemeClr val="accent6">
                    <a:lumMod val="50000"/>
                  </a:schemeClr>
                </a:solidFill>
                <a:latin typeface="+mn-lt"/>
                <a:cs typeface="Times New Roman" panose="02020603050405020304" pitchFamily="18" charset="0"/>
              </a:rPr>
              <a:t>(Supervised Learning)</a:t>
            </a:r>
            <a:endParaRPr lang="en-US" sz="2000" dirty="0">
              <a:solidFill>
                <a:schemeClr val="accent6">
                  <a:lumMod val="50000"/>
                </a:schemeClr>
              </a:solidFill>
              <a:latin typeface="+mn-lt"/>
            </a:endParaRPr>
          </a:p>
        </p:txBody>
      </p:sp>
      <p:sp>
        <p:nvSpPr>
          <p:cNvPr id="12" name="Rounded Rectangle 11">
            <a:extLst>
              <a:ext uri="{FF2B5EF4-FFF2-40B4-BE49-F238E27FC236}">
                <a16:creationId xmlns:a16="http://schemas.microsoft.com/office/drawing/2014/main" id="{5CB6EBC8-9066-497C-ACE5-940C92932722}"/>
              </a:ext>
            </a:extLst>
          </p:cNvPr>
          <p:cNvSpPr/>
          <p:nvPr/>
        </p:nvSpPr>
        <p:spPr>
          <a:xfrm>
            <a:off x="6191250" y="4037013"/>
            <a:ext cx="2362200" cy="533400"/>
          </a:xfrm>
          <a:prstGeom prst="roundRect">
            <a:avLst/>
          </a:prstGeom>
          <a:solidFill>
            <a:schemeClr val="accent3">
              <a:lumMod val="60000"/>
              <a:lumOff val="40000"/>
            </a:schemeClr>
          </a:solidFill>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ounded Rectangle 13">
            <a:extLst>
              <a:ext uri="{FF2B5EF4-FFF2-40B4-BE49-F238E27FC236}">
                <a16:creationId xmlns:a16="http://schemas.microsoft.com/office/drawing/2014/main" id="{ADB31F39-E57E-49D5-9D14-EAB9A6417710}"/>
              </a:ext>
            </a:extLst>
          </p:cNvPr>
          <p:cNvSpPr/>
          <p:nvPr/>
        </p:nvSpPr>
        <p:spPr>
          <a:xfrm>
            <a:off x="6172200" y="4991100"/>
            <a:ext cx="2362200" cy="533400"/>
          </a:xfrm>
          <a:prstGeom prst="roundRect">
            <a:avLst/>
          </a:prstGeom>
          <a:solidFill>
            <a:schemeClr val="accent3">
              <a:lumMod val="60000"/>
              <a:lumOff val="40000"/>
            </a:schemeClr>
          </a:solidFill>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TextBox 23">
            <a:extLst>
              <a:ext uri="{FF2B5EF4-FFF2-40B4-BE49-F238E27FC236}">
                <a16:creationId xmlns:a16="http://schemas.microsoft.com/office/drawing/2014/main" id="{C95287CA-5FBA-4147-9216-C82B05E0E6C3}"/>
              </a:ext>
            </a:extLst>
          </p:cNvPr>
          <p:cNvSpPr txBox="1"/>
          <p:nvPr/>
        </p:nvSpPr>
        <p:spPr>
          <a:xfrm>
            <a:off x="6200775" y="4179888"/>
            <a:ext cx="2362200" cy="342900"/>
          </a:xfrm>
          <a:prstGeom prst="rect">
            <a:avLst/>
          </a:prstGeom>
          <a:noFill/>
        </p:spPr>
        <p:txBody>
          <a:bodyPr>
            <a:spAutoFit/>
          </a:bodyPr>
          <a:lstStyle/>
          <a:p>
            <a:pPr algn="ctr" eaLnBrk="1" fontAlgn="auto" hangingPunct="1">
              <a:lnSpc>
                <a:spcPts val="1900"/>
              </a:lnSpc>
              <a:spcBef>
                <a:spcPts val="0"/>
              </a:spcBef>
              <a:spcAft>
                <a:spcPts val="0"/>
              </a:spcAft>
              <a:defRPr/>
            </a:pPr>
            <a:r>
              <a:rPr lang="en-US" sz="2000" dirty="0">
                <a:solidFill>
                  <a:schemeClr val="accent3">
                    <a:lumMod val="50000"/>
                  </a:schemeClr>
                </a:solidFill>
                <a:latin typeface="+mn-lt"/>
                <a:cs typeface="Times New Roman" panose="02020603050405020304" pitchFamily="18" charset="0"/>
              </a:rPr>
              <a:t>Association Rule</a:t>
            </a:r>
            <a:endParaRPr lang="en-US" sz="2000" dirty="0">
              <a:solidFill>
                <a:schemeClr val="accent3">
                  <a:lumMod val="50000"/>
                </a:schemeClr>
              </a:solidFill>
              <a:latin typeface="+mn-lt"/>
            </a:endParaRPr>
          </a:p>
        </p:txBody>
      </p:sp>
      <p:sp>
        <p:nvSpPr>
          <p:cNvPr id="25" name="TextBox 24">
            <a:extLst>
              <a:ext uri="{FF2B5EF4-FFF2-40B4-BE49-F238E27FC236}">
                <a16:creationId xmlns:a16="http://schemas.microsoft.com/office/drawing/2014/main" id="{BE58AC5F-91B8-4AD4-BC21-C3ECE040602B}"/>
              </a:ext>
            </a:extLst>
          </p:cNvPr>
          <p:cNvSpPr txBox="1"/>
          <p:nvPr/>
        </p:nvSpPr>
        <p:spPr>
          <a:xfrm>
            <a:off x="6140450" y="5143500"/>
            <a:ext cx="2362200" cy="342900"/>
          </a:xfrm>
          <a:prstGeom prst="rect">
            <a:avLst/>
          </a:prstGeom>
          <a:noFill/>
        </p:spPr>
        <p:txBody>
          <a:bodyPr>
            <a:spAutoFit/>
          </a:bodyPr>
          <a:lstStyle/>
          <a:p>
            <a:pPr algn="ctr" eaLnBrk="1" fontAlgn="auto" hangingPunct="1">
              <a:lnSpc>
                <a:spcPts val="1900"/>
              </a:lnSpc>
              <a:spcBef>
                <a:spcPts val="0"/>
              </a:spcBef>
              <a:spcAft>
                <a:spcPts val="0"/>
              </a:spcAft>
              <a:defRPr/>
            </a:pPr>
            <a:r>
              <a:rPr lang="en-US" sz="2000" dirty="0">
                <a:solidFill>
                  <a:schemeClr val="accent3">
                    <a:lumMod val="50000"/>
                  </a:schemeClr>
                </a:solidFill>
                <a:latin typeface="+mn-lt"/>
                <a:cs typeface="Times New Roman" panose="02020603050405020304" pitchFamily="18" charset="0"/>
              </a:rPr>
              <a:t>Clustering</a:t>
            </a:r>
            <a:endParaRPr lang="en-US" sz="2000" dirty="0">
              <a:solidFill>
                <a:schemeClr val="accent3">
                  <a:lumMod val="50000"/>
                </a:schemeClr>
              </a:solidFill>
              <a:latin typeface="+mn-lt"/>
            </a:endParaRPr>
          </a:p>
        </p:txBody>
      </p:sp>
      <p:sp>
        <p:nvSpPr>
          <p:cNvPr id="17" name="Rounded Rectangle 16">
            <a:extLst>
              <a:ext uri="{FF2B5EF4-FFF2-40B4-BE49-F238E27FC236}">
                <a16:creationId xmlns:a16="http://schemas.microsoft.com/office/drawing/2014/main" id="{2F049AA7-3281-4964-A7F9-824BB9D458EF}"/>
              </a:ext>
            </a:extLst>
          </p:cNvPr>
          <p:cNvSpPr/>
          <p:nvPr/>
        </p:nvSpPr>
        <p:spPr>
          <a:xfrm>
            <a:off x="2362200" y="4367213"/>
            <a:ext cx="2819400" cy="814387"/>
          </a:xfrm>
          <a:prstGeom prst="roundRect">
            <a:avLst/>
          </a:prstGeom>
          <a:solidFill>
            <a:schemeClr val="accent3"/>
          </a:solidFill>
        </p:spPr>
        <p:style>
          <a:lnRef idx="1">
            <a:schemeClr val="accent5"/>
          </a:lnRef>
          <a:fillRef idx="3">
            <a:schemeClr val="accent5"/>
          </a:fillRef>
          <a:effectRef idx="2">
            <a:schemeClr val="accent5"/>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244" name="TextBox 17">
            <a:extLst>
              <a:ext uri="{FF2B5EF4-FFF2-40B4-BE49-F238E27FC236}">
                <a16:creationId xmlns:a16="http://schemas.microsoft.com/office/drawing/2014/main" id="{E826FB1A-FFDF-4307-B317-F7599816DD34}"/>
              </a:ext>
            </a:extLst>
          </p:cNvPr>
          <p:cNvSpPr txBox="1">
            <a:spLocks noChangeArrowheads="1"/>
          </p:cNvSpPr>
          <p:nvPr/>
        </p:nvSpPr>
        <p:spPr bwMode="auto">
          <a:xfrm>
            <a:off x="2362200" y="4487863"/>
            <a:ext cx="2819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lnSpc>
                <a:spcPts val="2000"/>
              </a:lnSpc>
            </a:pPr>
            <a:r>
              <a:rPr lang="en-US" altLang="en-US" sz="2000" b="1">
                <a:solidFill>
                  <a:schemeClr val="tx2"/>
                </a:solidFill>
                <a:cs typeface="Times New Roman" panose="02020603050405020304" pitchFamily="18" charset="0"/>
              </a:rPr>
              <a:t>Descriptive</a:t>
            </a:r>
            <a:br>
              <a:rPr lang="en-US" altLang="en-US" sz="2000" b="1">
                <a:solidFill>
                  <a:schemeClr val="tx2"/>
                </a:solidFill>
                <a:cs typeface="Times New Roman" panose="02020603050405020304" pitchFamily="18" charset="0"/>
              </a:rPr>
            </a:br>
            <a:r>
              <a:rPr lang="en-US" altLang="en-US" sz="2000">
                <a:solidFill>
                  <a:schemeClr val="tx2"/>
                </a:solidFill>
                <a:cs typeface="Times New Roman" panose="02020603050405020304" pitchFamily="18" charset="0"/>
              </a:rPr>
              <a:t>(Unsupervised Learning)</a:t>
            </a:r>
            <a:endParaRPr lang="en-US" altLang="en-US" sz="2000">
              <a:solidFill>
                <a:schemeClr val="tx2"/>
              </a:solidFill>
            </a:endParaRPr>
          </a:p>
        </p:txBody>
      </p:sp>
      <p:sp>
        <p:nvSpPr>
          <p:cNvPr id="9245" name="Slide Number Placeholder 2">
            <a:extLst>
              <a:ext uri="{FF2B5EF4-FFF2-40B4-BE49-F238E27FC236}">
                <a16:creationId xmlns:a16="http://schemas.microsoft.com/office/drawing/2014/main" id="{B7CFB268-E6B3-4A75-AC1C-76A15E8528C5}"/>
              </a:ext>
            </a:extLst>
          </p:cNvPr>
          <p:cNvSpPr>
            <a:spLocks noGrp="1" noChangeArrowheads="1"/>
          </p:cNvSpPr>
          <p:nvPr>
            <p:ph type="sldNum" sz="quarter" idx="10"/>
          </p:nvPr>
        </p:nvSpPr>
        <p:spPr bwMode="auto">
          <a:xfrm>
            <a:off x="8142288" y="6550025"/>
            <a:ext cx="914400" cy="3238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defTabSz="457200" rtl="0" eaLnBrk="1" fontAlgn="auto" hangingPunct="1">
              <a:spcBef>
                <a:spcPts val="0"/>
              </a:spcBef>
              <a:spcAft>
                <a:spcPts val="0"/>
              </a:spcAft>
              <a:defRPr sz="1000" kern="1200" baseline="0" smtClean="0">
                <a:solidFill>
                  <a:schemeClr val="bg1"/>
                </a:solidFill>
                <a:latin typeface="Calibri" panose="020F0502020204030204" pitchFamily="34" charset="0"/>
                <a:ea typeface="Verdana" panose="020B0604030504040204" pitchFamily="34" charset="0"/>
                <a:cs typeface="Verdana" panose="020B0604030504040204" pitchFamily="34" charset="0"/>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defRPr/>
            </a:pPr>
            <a:fld id="{51194F24-12F4-4B6E-B88A-F5B60C4FC010}" type="slidenum">
              <a:rPr lang="en-US" smtClean="0"/>
              <a:pPr fontAlgn="base">
                <a:spcBef>
                  <a:spcPct val="0"/>
                </a:spcBef>
                <a:spcAft>
                  <a:spcPct val="0"/>
                </a:spcAft>
                <a:defRPr/>
              </a:pPr>
              <a:t>4</a:t>
            </a:fld>
            <a:endParaRPr lang="en-US" altLang="en-US">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44562"/>
          </a:xfrm>
        </p:spPr>
        <p:txBody>
          <a:bodyPr/>
          <a:lstStyle/>
          <a:p>
            <a:r>
              <a:rPr lang="en-US" spc="-85" dirty="0">
                <a:solidFill>
                  <a:srgbClr val="0070C0"/>
                </a:solidFill>
              </a:rPr>
              <a:t>K-Means in Action</a:t>
            </a:r>
            <a:endParaRPr lang="en-US" dirty="0">
              <a:solidFill>
                <a:srgbClr val="0070C0"/>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884" y="1731523"/>
            <a:ext cx="9203931" cy="3069077"/>
          </a:xfrm>
        </p:spPr>
      </p:pic>
      <p:sp>
        <p:nvSpPr>
          <p:cNvPr id="3" name="Rectangle 2">
            <a:extLst>
              <a:ext uri="{FF2B5EF4-FFF2-40B4-BE49-F238E27FC236}">
                <a16:creationId xmlns:a16="http://schemas.microsoft.com/office/drawing/2014/main" id="{A4273797-9506-4657-A67C-06F032BB34A1}"/>
              </a:ext>
            </a:extLst>
          </p:cNvPr>
          <p:cNvSpPr/>
          <p:nvPr/>
        </p:nvSpPr>
        <p:spPr>
          <a:xfrm>
            <a:off x="609600" y="5105400"/>
            <a:ext cx="8077200" cy="369332"/>
          </a:xfrm>
          <a:prstGeom prst="rect">
            <a:avLst/>
          </a:prstGeom>
        </p:spPr>
        <p:txBody>
          <a:bodyPr wrap="square">
            <a:spAutoFit/>
          </a:bodyPr>
          <a:lstStyle/>
          <a:p>
            <a:r>
              <a:rPr lang="en-US" dirty="0">
                <a:hlinkClick r:id="rId4"/>
              </a:rPr>
              <a:t>http://stanford.edu/class/ee103/visualizations/kmeans/kmeans.html</a:t>
            </a:r>
            <a:endParaRPr lang="en-US" dirty="0"/>
          </a:p>
        </p:txBody>
      </p:sp>
    </p:spTree>
    <p:extLst>
      <p:ext uri="{BB962C8B-B14F-4D97-AF65-F5344CB8AC3E}">
        <p14:creationId xmlns:p14="http://schemas.microsoft.com/office/powerpoint/2010/main" val="3157136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solidFill>
                  <a:srgbClr val="0070C0"/>
                </a:solidFill>
                <a:latin typeface="Helvetica" panose="020B0604020202020204" pitchFamily="34" charset="0"/>
                <a:cs typeface="Helvetica" panose="020B0604020202020204" pitchFamily="34" charset="0"/>
              </a:rPr>
              <a:t>K-Medoids in Action</a:t>
            </a:r>
          </a:p>
        </p:txBody>
      </p:sp>
      <p:pic>
        <p:nvPicPr>
          <p:cNvPr id="3" name="Picture 2"/>
          <p:cNvPicPr>
            <a:picLocks/>
          </p:cNvPicPr>
          <p:nvPr/>
        </p:nvPicPr>
        <p:blipFill rotWithShape="1">
          <a:blip r:embed="rId2"/>
          <a:srcRect t="5525" r="24614"/>
          <a:stretch/>
        </p:blipFill>
        <p:spPr>
          <a:xfrm>
            <a:off x="1219200" y="1853153"/>
            <a:ext cx="1618488" cy="1828800"/>
          </a:xfrm>
          <a:prstGeom prst="rect">
            <a:avLst/>
          </a:prstGeom>
          <a:solidFill>
            <a:schemeClr val="bg1"/>
          </a:solidFill>
        </p:spPr>
      </p:pic>
      <p:pic>
        <p:nvPicPr>
          <p:cNvPr id="4" name="Content Placeholder 3"/>
          <p:cNvPicPr>
            <a:picLocks noGrp="1"/>
          </p:cNvPicPr>
          <p:nvPr>
            <p:ph idx="1"/>
          </p:nvPr>
        </p:nvPicPr>
        <p:blipFill rotWithShape="1">
          <a:blip r:embed="rId3"/>
          <a:srcRect t="2563" r="21974" b="7019"/>
          <a:stretch/>
        </p:blipFill>
        <p:spPr>
          <a:xfrm>
            <a:off x="6328608" y="4038600"/>
            <a:ext cx="1614365" cy="1828800"/>
          </a:xfrm>
          <a:prstGeom prst="rect">
            <a:avLst/>
          </a:prstGeom>
        </p:spPr>
      </p:pic>
      <p:pic>
        <p:nvPicPr>
          <p:cNvPr id="5" name="Content Placeholder 3"/>
          <p:cNvPicPr>
            <a:picLocks/>
          </p:cNvPicPr>
          <p:nvPr/>
        </p:nvPicPr>
        <p:blipFill rotWithShape="1">
          <a:blip r:embed="rId4"/>
          <a:srcRect t="6953" r="22762"/>
          <a:stretch/>
        </p:blipFill>
        <p:spPr>
          <a:xfrm>
            <a:off x="3772874" y="1853153"/>
            <a:ext cx="1618488" cy="1828800"/>
          </a:xfrm>
          <a:prstGeom prst="rect">
            <a:avLst/>
          </a:prstGeom>
        </p:spPr>
      </p:pic>
      <p:pic>
        <p:nvPicPr>
          <p:cNvPr id="6" name="Picture 5"/>
          <p:cNvPicPr>
            <a:picLocks/>
          </p:cNvPicPr>
          <p:nvPr/>
        </p:nvPicPr>
        <p:blipFill rotWithShape="1">
          <a:blip r:embed="rId5"/>
          <a:srcRect t="8917" r="22195" b="4412"/>
          <a:stretch/>
        </p:blipFill>
        <p:spPr>
          <a:xfrm>
            <a:off x="6326547" y="1828800"/>
            <a:ext cx="1618488" cy="1828800"/>
          </a:xfrm>
          <a:prstGeom prst="rect">
            <a:avLst/>
          </a:prstGeom>
        </p:spPr>
      </p:pic>
      <p:pic>
        <p:nvPicPr>
          <p:cNvPr id="7" name="Content Placeholder 3"/>
          <p:cNvPicPr>
            <a:picLocks/>
          </p:cNvPicPr>
          <p:nvPr/>
        </p:nvPicPr>
        <p:blipFill rotWithShape="1">
          <a:blip r:embed="rId6"/>
          <a:srcRect t="2379" r="26273" b="4786"/>
          <a:stretch/>
        </p:blipFill>
        <p:spPr>
          <a:xfrm>
            <a:off x="1219200" y="4038600"/>
            <a:ext cx="1618488" cy="1828800"/>
          </a:xfrm>
          <a:prstGeom prst="rect">
            <a:avLst/>
          </a:prstGeom>
        </p:spPr>
      </p:pic>
      <p:pic>
        <p:nvPicPr>
          <p:cNvPr id="8" name="Picture 7"/>
          <p:cNvPicPr>
            <a:picLocks/>
          </p:cNvPicPr>
          <p:nvPr/>
        </p:nvPicPr>
        <p:blipFill rotWithShape="1">
          <a:blip r:embed="rId7"/>
          <a:srcRect t="4476" r="27687" b="8232"/>
          <a:stretch/>
        </p:blipFill>
        <p:spPr>
          <a:xfrm>
            <a:off x="3757163" y="4038600"/>
            <a:ext cx="1618488" cy="1828800"/>
          </a:xfrm>
          <a:prstGeom prst="rect">
            <a:avLst/>
          </a:prstGeom>
        </p:spPr>
      </p:pic>
    </p:spTree>
    <p:extLst>
      <p:ext uri="{BB962C8B-B14F-4D97-AF65-F5344CB8AC3E}">
        <p14:creationId xmlns:p14="http://schemas.microsoft.com/office/powerpoint/2010/main" val="10620348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86"/>
            <a:ext cx="8229600" cy="667591"/>
          </a:xfrm>
        </p:spPr>
        <p:txBody>
          <a:bodyPr>
            <a:normAutofit fontScale="90000"/>
          </a:bodyPr>
          <a:lstStyle/>
          <a:p>
            <a:r>
              <a:rPr lang="en-US" dirty="0">
                <a:solidFill>
                  <a:srgbClr val="0070C0"/>
                </a:solidFill>
                <a:latin typeface="Helvetica" panose="020B0604020202020204" pitchFamily="34" charset="0"/>
                <a:cs typeface="Helvetica" panose="020B0604020202020204" pitchFamily="34" charset="0"/>
              </a:rPr>
              <a:t>Density-Based Clustering</a:t>
            </a:r>
          </a:p>
        </p:txBody>
      </p:sp>
      <p:sp>
        <p:nvSpPr>
          <p:cNvPr id="4" name="Content Placeholder 3">
            <a:extLst>
              <a:ext uri="{FF2B5EF4-FFF2-40B4-BE49-F238E27FC236}">
                <a16:creationId xmlns:a16="http://schemas.microsoft.com/office/drawing/2014/main" id="{65D6AA99-FAC1-402C-A69D-9C8D5B5E33A9}"/>
              </a:ext>
            </a:extLst>
          </p:cNvPr>
          <p:cNvSpPr>
            <a:spLocks noGrp="1"/>
          </p:cNvSpPr>
          <p:nvPr>
            <p:ph idx="1"/>
          </p:nvPr>
        </p:nvSpPr>
        <p:spPr>
          <a:xfrm>
            <a:off x="81475" y="1219200"/>
            <a:ext cx="4196612" cy="5001371"/>
          </a:xfrm>
        </p:spPr>
        <p:txBody>
          <a:bodyPr>
            <a:normAutofit/>
          </a:bodyPr>
          <a:lstStyle/>
          <a:p>
            <a:r>
              <a:rPr lang="en-US" sz="2000" dirty="0"/>
              <a:t>Calculates the density of all data points in a dataset based on a chosen radius (Ɛ) and a </a:t>
            </a:r>
            <a:r>
              <a:rPr lang="en-US" sz="2000" dirty="0" err="1"/>
              <a:t>MinPoints</a:t>
            </a:r>
            <a:r>
              <a:rPr lang="en-US" sz="2000" dirty="0"/>
              <a:t> parameter.</a:t>
            </a:r>
          </a:p>
          <a:p>
            <a:endParaRPr lang="en-US" sz="2000" dirty="0"/>
          </a:p>
          <a:p>
            <a:r>
              <a:rPr lang="en-US" sz="2000" dirty="0"/>
              <a:t>Then all high density spaces are categorized as separate clusters, surrounded by low density spaces which are just treated as noise.</a:t>
            </a:r>
          </a:p>
        </p:txBody>
      </p:sp>
      <p:pic>
        <p:nvPicPr>
          <p:cNvPr id="6" name="Picture 5">
            <a:extLst>
              <a:ext uri="{FF2B5EF4-FFF2-40B4-BE49-F238E27FC236}">
                <a16:creationId xmlns:a16="http://schemas.microsoft.com/office/drawing/2014/main" id="{E67897F9-8949-42A1-9BD2-D9790291E5E7}"/>
              </a:ext>
            </a:extLst>
          </p:cNvPr>
          <p:cNvPicPr>
            <a:picLocks noChangeAspect="1"/>
          </p:cNvPicPr>
          <p:nvPr/>
        </p:nvPicPr>
        <p:blipFill rotWithShape="1">
          <a:blip r:embed="rId3">
            <a:extLst>
              <a:ext uri="{28A0092B-C50C-407E-A947-70E740481C1C}">
                <a14:useLocalDpi xmlns:a14="http://schemas.microsoft.com/office/drawing/2010/main" val="0"/>
              </a:ext>
            </a:extLst>
          </a:blip>
          <a:srcRect l="7128" t="5129" b="11539"/>
          <a:stretch/>
        </p:blipFill>
        <p:spPr>
          <a:xfrm>
            <a:off x="4387076" y="957635"/>
            <a:ext cx="4713549" cy="3919165"/>
          </a:xfrm>
          <a:prstGeom prst="rect">
            <a:avLst/>
          </a:prstGeom>
        </p:spPr>
      </p:pic>
    </p:spTree>
    <p:extLst>
      <p:ext uri="{BB962C8B-B14F-4D97-AF65-F5344CB8AC3E}">
        <p14:creationId xmlns:p14="http://schemas.microsoft.com/office/powerpoint/2010/main" val="2140698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1D6B-1F00-46AF-9C58-999334B01F35}"/>
              </a:ext>
            </a:extLst>
          </p:cNvPr>
          <p:cNvSpPr>
            <a:spLocks noGrp="1"/>
          </p:cNvSpPr>
          <p:nvPr>
            <p:ph type="title"/>
          </p:nvPr>
        </p:nvSpPr>
        <p:spPr>
          <a:xfrm>
            <a:off x="304800" y="87086"/>
            <a:ext cx="8229600" cy="855144"/>
          </a:xfrm>
        </p:spPr>
        <p:txBody>
          <a:bodyPr/>
          <a:lstStyle/>
          <a:p>
            <a:r>
              <a:rPr lang="en-US" dirty="0">
                <a:solidFill>
                  <a:srgbClr val="0070C0"/>
                </a:solidFill>
              </a:rPr>
              <a:t>DBSCAN</a:t>
            </a:r>
          </a:p>
        </p:txBody>
      </p:sp>
      <p:sp>
        <p:nvSpPr>
          <p:cNvPr id="5" name="Content Placeholder 4">
            <a:extLst>
              <a:ext uri="{FF2B5EF4-FFF2-40B4-BE49-F238E27FC236}">
                <a16:creationId xmlns:a16="http://schemas.microsoft.com/office/drawing/2014/main" id="{6E206430-3D59-4910-B874-2A3A294B8C33}"/>
              </a:ext>
            </a:extLst>
          </p:cNvPr>
          <p:cNvSpPr>
            <a:spLocks noGrp="1"/>
          </p:cNvSpPr>
          <p:nvPr>
            <p:ph idx="1"/>
          </p:nvPr>
        </p:nvSpPr>
        <p:spPr>
          <a:xfrm>
            <a:off x="138558" y="1143000"/>
            <a:ext cx="5197929" cy="5105400"/>
          </a:xfrm>
        </p:spPr>
        <p:txBody>
          <a:bodyPr>
            <a:normAutofit lnSpcReduction="10000"/>
          </a:bodyPr>
          <a:lstStyle/>
          <a:p>
            <a:r>
              <a:rPr lang="en-US" sz="2200" b="1" dirty="0"/>
              <a:t>Core point</a:t>
            </a:r>
            <a:r>
              <a:rPr lang="en-US" sz="2200" dirty="0"/>
              <a:t>: A point is considered as core point, if at least a specified number (</a:t>
            </a:r>
            <a:r>
              <a:rPr lang="en-US" sz="2200" dirty="0" err="1"/>
              <a:t>MinPoints</a:t>
            </a:r>
            <a:r>
              <a:rPr lang="en-US" sz="2200" dirty="0"/>
              <a:t>) of </a:t>
            </a:r>
            <a:r>
              <a:rPr lang="en-US" sz="2200" dirty="0" err="1"/>
              <a:t>neighbhoring</a:t>
            </a:r>
            <a:r>
              <a:rPr lang="en-US" sz="2200" dirty="0"/>
              <a:t> points fall within Ɛ</a:t>
            </a:r>
          </a:p>
          <a:p>
            <a:endParaRPr lang="en-US" sz="2200" dirty="0"/>
          </a:p>
          <a:p>
            <a:r>
              <a:rPr lang="en-US" sz="2200" b="1" dirty="0"/>
              <a:t>Border Point</a:t>
            </a:r>
            <a:r>
              <a:rPr lang="en-US" sz="2200" dirty="0"/>
              <a:t>: A point that has fewer neighbors than </a:t>
            </a:r>
            <a:r>
              <a:rPr lang="en-US" sz="2200" dirty="0" err="1"/>
              <a:t>MinPoints</a:t>
            </a:r>
            <a:r>
              <a:rPr lang="en-US" sz="2200" dirty="0"/>
              <a:t> within Ɛ</a:t>
            </a:r>
          </a:p>
          <a:p>
            <a:endParaRPr lang="en-US" sz="2200" dirty="0"/>
          </a:p>
          <a:p>
            <a:r>
              <a:rPr lang="en-US" sz="2200" b="1" dirty="0"/>
              <a:t>Noise Point</a:t>
            </a:r>
            <a:r>
              <a:rPr lang="en-US" sz="2200" dirty="0"/>
              <a:t>: All other points</a:t>
            </a:r>
          </a:p>
          <a:p>
            <a:endParaRPr lang="en-US" sz="2200" dirty="0"/>
          </a:p>
          <a:p>
            <a:r>
              <a:rPr lang="en-US" sz="2200" b="1" dirty="0"/>
              <a:t>DBSCAN Algorithm</a:t>
            </a:r>
          </a:p>
          <a:p>
            <a:pPr lvl="1"/>
            <a:r>
              <a:rPr lang="en-US" sz="1800" dirty="0"/>
              <a:t>Form a separate cluster for each core point or a connected group of core points.</a:t>
            </a:r>
          </a:p>
          <a:p>
            <a:pPr lvl="1"/>
            <a:r>
              <a:rPr lang="en-US" sz="1800" dirty="0"/>
              <a:t>Assign each border point to the cluster of its corresponding core point.</a:t>
            </a:r>
          </a:p>
        </p:txBody>
      </p:sp>
      <p:pic>
        <p:nvPicPr>
          <p:cNvPr id="10" name="Picture 4" descr="Image result for core border and density points">
            <a:extLst>
              <a:ext uri="{FF2B5EF4-FFF2-40B4-BE49-F238E27FC236}">
                <a16:creationId xmlns:a16="http://schemas.microsoft.com/office/drawing/2014/main" id="{B65561FD-FB66-4822-8036-C4E1AE3E4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0769" y="1012987"/>
            <a:ext cx="3893231" cy="2715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710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6A692-EE4B-4E4A-B0EE-90B4D8FC801B}"/>
              </a:ext>
            </a:extLst>
          </p:cNvPr>
          <p:cNvSpPr>
            <a:spLocks noGrp="1"/>
          </p:cNvSpPr>
          <p:nvPr>
            <p:ph type="title"/>
          </p:nvPr>
        </p:nvSpPr>
        <p:spPr>
          <a:xfrm>
            <a:off x="228600" y="76200"/>
            <a:ext cx="8229600" cy="667591"/>
          </a:xfrm>
        </p:spPr>
        <p:txBody>
          <a:bodyPr>
            <a:normAutofit fontScale="90000"/>
          </a:bodyPr>
          <a:lstStyle/>
          <a:p>
            <a:r>
              <a:rPr lang="en-US" dirty="0">
                <a:solidFill>
                  <a:srgbClr val="0070C0"/>
                </a:solidFill>
              </a:rPr>
              <a:t>Hierarchical Clustering</a:t>
            </a:r>
          </a:p>
        </p:txBody>
      </p:sp>
      <p:sp>
        <p:nvSpPr>
          <p:cNvPr id="3" name="Content Placeholder 2">
            <a:extLst>
              <a:ext uri="{FF2B5EF4-FFF2-40B4-BE49-F238E27FC236}">
                <a16:creationId xmlns:a16="http://schemas.microsoft.com/office/drawing/2014/main" id="{300534B7-B6CF-47C3-B848-91C8840EB9B8}"/>
              </a:ext>
            </a:extLst>
          </p:cNvPr>
          <p:cNvSpPr>
            <a:spLocks noGrp="1"/>
          </p:cNvSpPr>
          <p:nvPr>
            <p:ph idx="1"/>
          </p:nvPr>
        </p:nvSpPr>
        <p:spPr>
          <a:xfrm>
            <a:off x="228600" y="1066800"/>
            <a:ext cx="8229600" cy="5181600"/>
          </a:xfrm>
        </p:spPr>
        <p:txBody>
          <a:bodyPr>
            <a:normAutofit/>
          </a:bodyPr>
          <a:lstStyle/>
          <a:p>
            <a:r>
              <a:rPr lang="en-US" dirty="0"/>
              <a:t>It treats each observation as a cluster</a:t>
            </a:r>
          </a:p>
          <a:p>
            <a:endParaRPr lang="en-US" dirty="0"/>
          </a:p>
          <a:p>
            <a:r>
              <a:rPr lang="en-US" dirty="0"/>
              <a:t>Identifies the two clusters that are closest, and merges them into one cluster</a:t>
            </a:r>
          </a:p>
          <a:p>
            <a:endParaRPr lang="en-US" dirty="0"/>
          </a:p>
          <a:p>
            <a:r>
              <a:rPr lang="en-US" dirty="0"/>
              <a:t>The process is repeated until all the clusters are merged. This is called Agglomerative clustering (Bottom-up approach)</a:t>
            </a:r>
          </a:p>
        </p:txBody>
      </p:sp>
    </p:spTree>
    <p:extLst>
      <p:ext uri="{BB962C8B-B14F-4D97-AF65-F5344CB8AC3E}">
        <p14:creationId xmlns:p14="http://schemas.microsoft.com/office/powerpoint/2010/main" val="3772011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392A6-1C66-452C-80A0-5241401CEA23}"/>
              </a:ext>
            </a:extLst>
          </p:cNvPr>
          <p:cNvSpPr>
            <a:spLocks noGrp="1"/>
          </p:cNvSpPr>
          <p:nvPr>
            <p:ph type="title"/>
          </p:nvPr>
        </p:nvSpPr>
        <p:spPr>
          <a:xfrm>
            <a:off x="457200" y="274638"/>
            <a:ext cx="8229600" cy="543862"/>
          </a:xfrm>
        </p:spPr>
        <p:txBody>
          <a:bodyPr>
            <a:normAutofit fontScale="90000"/>
          </a:bodyPr>
          <a:lstStyle/>
          <a:p>
            <a:r>
              <a:rPr lang="en-US" dirty="0">
                <a:solidFill>
                  <a:srgbClr val="0070C0"/>
                </a:solidFill>
              </a:rPr>
              <a:t>Hierarchical Clustering</a:t>
            </a:r>
          </a:p>
        </p:txBody>
      </p:sp>
      <p:pic>
        <p:nvPicPr>
          <p:cNvPr id="3074" name="Picture 2" descr="Hierarchical clustering 2">
            <a:extLst>
              <a:ext uri="{FF2B5EF4-FFF2-40B4-BE49-F238E27FC236}">
                <a16:creationId xmlns:a16="http://schemas.microsoft.com/office/drawing/2014/main" id="{85A4886C-B411-4EBF-A2EC-F30866ABA2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1146773"/>
            <a:ext cx="3886200" cy="49492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C12EED4-AAB0-438C-B942-538101C42F4D}"/>
              </a:ext>
            </a:extLst>
          </p:cNvPr>
          <p:cNvSpPr txBox="1"/>
          <p:nvPr/>
        </p:nvSpPr>
        <p:spPr>
          <a:xfrm>
            <a:off x="6967065" y="5943600"/>
            <a:ext cx="2169440" cy="369332"/>
          </a:xfrm>
          <a:prstGeom prst="rect">
            <a:avLst/>
          </a:prstGeom>
          <a:noFill/>
        </p:spPr>
        <p:txBody>
          <a:bodyPr wrap="none" rtlCol="0">
            <a:spAutoFit/>
          </a:bodyPr>
          <a:lstStyle/>
          <a:p>
            <a:r>
              <a:rPr lang="en-US" b="1" i="1" dirty="0"/>
              <a:t>Source: Displayr.com</a:t>
            </a:r>
          </a:p>
        </p:txBody>
      </p:sp>
      <p:pic>
        <p:nvPicPr>
          <p:cNvPr id="3076" name="Picture 4" descr="https://www.displayr.com/wp-content/uploads/2018/03/Screen-Shot-2018-03-28-at-11.48.48-am.png">
            <a:extLst>
              <a:ext uri="{FF2B5EF4-FFF2-40B4-BE49-F238E27FC236}">
                <a16:creationId xmlns:a16="http://schemas.microsoft.com/office/drawing/2014/main" id="{A137C93B-0821-446C-AC45-CA4CA6260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2137" y="1219201"/>
            <a:ext cx="4577063" cy="3276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3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dirty="0"/>
          </a:p>
          <a:p>
            <a:pPr lvl="1"/>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6" y="30480"/>
            <a:ext cx="9067800" cy="6370320"/>
          </a:xfrm>
          <a:prstGeom prst="rect">
            <a:avLst/>
          </a:prstGeom>
        </p:spPr>
      </p:pic>
      <p:sp>
        <p:nvSpPr>
          <p:cNvPr id="2" name="Title 1"/>
          <p:cNvSpPr>
            <a:spLocks noGrp="1"/>
          </p:cNvSpPr>
          <p:nvPr>
            <p:ph type="title"/>
          </p:nvPr>
        </p:nvSpPr>
        <p:spPr>
          <a:xfrm>
            <a:off x="0" y="1905000"/>
            <a:ext cx="5638800" cy="1143000"/>
          </a:xfrm>
          <a:solidFill>
            <a:schemeClr val="bg1">
              <a:alpha val="80000"/>
            </a:schemeClr>
          </a:solidFill>
          <a:effectLst>
            <a:softEdge rad="152400"/>
          </a:effectLst>
        </p:spPr>
        <p:txBody>
          <a:bodyPr>
            <a:normAutofit fontScale="90000"/>
          </a:bodyPr>
          <a:lstStyle/>
          <a:p>
            <a:r>
              <a:rPr lang="en-US" dirty="0">
                <a:solidFill>
                  <a:srgbClr val="0564BC"/>
                </a:solidFill>
              </a:rPr>
              <a:t>Dimensionality Reduction</a:t>
            </a:r>
          </a:p>
        </p:txBody>
      </p:sp>
    </p:spTree>
    <p:extLst>
      <p:ext uri="{BB962C8B-B14F-4D97-AF65-F5344CB8AC3E}">
        <p14:creationId xmlns:p14="http://schemas.microsoft.com/office/powerpoint/2010/main" val="22546532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4F052-084B-4B07-9DA4-0F15A68991BA}"/>
              </a:ext>
            </a:extLst>
          </p:cNvPr>
          <p:cNvSpPr>
            <a:spLocks noGrp="1"/>
          </p:cNvSpPr>
          <p:nvPr>
            <p:ph type="title"/>
          </p:nvPr>
        </p:nvSpPr>
        <p:spPr>
          <a:xfrm>
            <a:off x="457200" y="13741"/>
            <a:ext cx="8229600" cy="745594"/>
          </a:xfrm>
        </p:spPr>
        <p:txBody>
          <a:bodyPr>
            <a:normAutofit/>
          </a:bodyPr>
          <a:lstStyle/>
          <a:p>
            <a:r>
              <a:rPr lang="en-US" sz="3800" dirty="0">
                <a:solidFill>
                  <a:srgbClr val="0070C0"/>
                </a:solidFill>
              </a:rPr>
              <a:t>Dimensionality Reduction</a:t>
            </a:r>
          </a:p>
        </p:txBody>
      </p:sp>
      <p:sp>
        <p:nvSpPr>
          <p:cNvPr id="3" name="Content Placeholder 2">
            <a:extLst>
              <a:ext uri="{FF2B5EF4-FFF2-40B4-BE49-F238E27FC236}">
                <a16:creationId xmlns:a16="http://schemas.microsoft.com/office/drawing/2014/main" id="{3361FDE1-D0A8-4159-8DB9-9DB510CB9B60}"/>
              </a:ext>
            </a:extLst>
          </p:cNvPr>
          <p:cNvSpPr>
            <a:spLocks noGrp="1"/>
          </p:cNvSpPr>
          <p:nvPr>
            <p:ph idx="1"/>
          </p:nvPr>
        </p:nvSpPr>
        <p:spPr>
          <a:xfrm>
            <a:off x="152400" y="838200"/>
            <a:ext cx="5867400" cy="5562600"/>
          </a:xfrm>
        </p:spPr>
        <p:txBody>
          <a:bodyPr>
            <a:normAutofit lnSpcReduction="10000"/>
          </a:bodyPr>
          <a:lstStyle/>
          <a:p>
            <a:pPr marL="0" indent="0">
              <a:buNone/>
            </a:pPr>
            <a:r>
              <a:rPr lang="en-US" sz="2200" b="1" dirty="0"/>
              <a:t>Curse of Dimensionality</a:t>
            </a:r>
          </a:p>
          <a:p>
            <a:r>
              <a:rPr lang="en-US" sz="2200" dirty="0"/>
              <a:t>Data Science and ML problems generally involve thousands or even million features for each training instance  </a:t>
            </a:r>
          </a:p>
          <a:p>
            <a:endParaRPr lang="en-US" sz="2200" dirty="0"/>
          </a:p>
          <a:p>
            <a:r>
              <a:rPr lang="en-US" sz="2200" dirty="0"/>
              <a:t>Having so many features can make training extremely slow, and may also lead to overfitting. </a:t>
            </a:r>
          </a:p>
          <a:p>
            <a:endParaRPr lang="en-US" sz="2200" dirty="0"/>
          </a:p>
          <a:p>
            <a:r>
              <a:rPr lang="en-US" sz="2200" dirty="0"/>
              <a:t>Some of the many features may not be important like in pixel data</a:t>
            </a:r>
          </a:p>
          <a:p>
            <a:endParaRPr lang="en-US" sz="2200" dirty="0"/>
          </a:p>
          <a:p>
            <a:r>
              <a:rPr lang="en-US" sz="2200" dirty="0"/>
              <a:t>Another problem with too many dimensions is in terms of data visualization. How many dimensions can we intuitively imagine or visualize???</a:t>
            </a:r>
          </a:p>
        </p:txBody>
      </p:sp>
      <p:pic>
        <p:nvPicPr>
          <p:cNvPr id="4" name="Picture 3">
            <a:extLst>
              <a:ext uri="{FF2B5EF4-FFF2-40B4-BE49-F238E27FC236}">
                <a16:creationId xmlns:a16="http://schemas.microsoft.com/office/drawing/2014/main" id="{F7CCDC3A-E1B3-425B-A227-DE21B6199299}"/>
              </a:ext>
            </a:extLst>
          </p:cNvPr>
          <p:cNvPicPr>
            <a:picLocks noChangeAspect="1"/>
          </p:cNvPicPr>
          <p:nvPr/>
        </p:nvPicPr>
        <p:blipFill>
          <a:blip r:embed="rId2"/>
          <a:stretch>
            <a:fillRect/>
          </a:stretch>
        </p:blipFill>
        <p:spPr>
          <a:xfrm>
            <a:off x="5850975" y="4309686"/>
            <a:ext cx="3293025" cy="1859258"/>
          </a:xfrm>
          <a:prstGeom prst="rect">
            <a:avLst/>
          </a:prstGeom>
        </p:spPr>
      </p:pic>
      <p:sp>
        <p:nvSpPr>
          <p:cNvPr id="5" name="TextBox 4">
            <a:extLst>
              <a:ext uri="{FF2B5EF4-FFF2-40B4-BE49-F238E27FC236}">
                <a16:creationId xmlns:a16="http://schemas.microsoft.com/office/drawing/2014/main" id="{04A68892-CF7E-4FB5-8EA8-B49D407ED83F}"/>
              </a:ext>
            </a:extLst>
          </p:cNvPr>
          <p:cNvSpPr txBox="1"/>
          <p:nvPr/>
        </p:nvSpPr>
        <p:spPr>
          <a:xfrm flipH="1">
            <a:off x="6343294" y="6168944"/>
            <a:ext cx="3048000" cy="307777"/>
          </a:xfrm>
          <a:prstGeom prst="rect">
            <a:avLst/>
          </a:prstGeom>
          <a:noFill/>
        </p:spPr>
        <p:txBody>
          <a:bodyPr wrap="square" rtlCol="0">
            <a:spAutoFit/>
          </a:bodyPr>
          <a:lstStyle/>
          <a:p>
            <a:r>
              <a:rPr lang="en-US" sz="1400" i="1" dirty="0"/>
              <a:t>Source: </a:t>
            </a:r>
            <a:r>
              <a:rPr lang="en-US" sz="1400" i="1" dirty="0" err="1"/>
              <a:t>Aurelien</a:t>
            </a:r>
            <a:r>
              <a:rPr lang="en-US" sz="1400" i="1" dirty="0"/>
              <a:t> </a:t>
            </a:r>
            <a:r>
              <a:rPr lang="en-US" sz="1400" i="1" dirty="0" err="1"/>
              <a:t>Geron</a:t>
            </a:r>
            <a:r>
              <a:rPr lang="en-US" sz="1400" i="1" dirty="0"/>
              <a:t>, Hands on ML </a:t>
            </a:r>
          </a:p>
        </p:txBody>
      </p:sp>
      <p:pic>
        <p:nvPicPr>
          <p:cNvPr id="6" name="Picture 5">
            <a:extLst>
              <a:ext uri="{FF2B5EF4-FFF2-40B4-BE49-F238E27FC236}">
                <a16:creationId xmlns:a16="http://schemas.microsoft.com/office/drawing/2014/main" id="{041A29FB-0FF6-4A96-8A7D-DA2DB9EF3036}"/>
              </a:ext>
            </a:extLst>
          </p:cNvPr>
          <p:cNvPicPr>
            <a:picLocks noChangeAspect="1"/>
          </p:cNvPicPr>
          <p:nvPr/>
        </p:nvPicPr>
        <p:blipFill>
          <a:blip r:embed="rId3"/>
          <a:stretch>
            <a:fillRect/>
          </a:stretch>
        </p:blipFill>
        <p:spPr>
          <a:xfrm>
            <a:off x="6019800" y="2256047"/>
            <a:ext cx="2949751" cy="1859258"/>
          </a:xfrm>
          <a:prstGeom prst="rect">
            <a:avLst/>
          </a:prstGeom>
        </p:spPr>
      </p:pic>
    </p:spTree>
    <p:extLst>
      <p:ext uri="{BB962C8B-B14F-4D97-AF65-F5344CB8AC3E}">
        <p14:creationId xmlns:p14="http://schemas.microsoft.com/office/powerpoint/2010/main" val="155316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017FA-5A9D-47FB-8073-D5FA751F160C}"/>
              </a:ext>
            </a:extLst>
          </p:cNvPr>
          <p:cNvSpPr>
            <a:spLocks noGrp="1"/>
          </p:cNvSpPr>
          <p:nvPr>
            <p:ph type="title"/>
          </p:nvPr>
        </p:nvSpPr>
        <p:spPr>
          <a:xfrm>
            <a:off x="457200" y="304800"/>
            <a:ext cx="8229600" cy="973042"/>
          </a:xfrm>
        </p:spPr>
        <p:txBody>
          <a:bodyPr>
            <a:noAutofit/>
          </a:bodyPr>
          <a:lstStyle/>
          <a:p>
            <a:r>
              <a:rPr lang="en-US" dirty="0">
                <a:solidFill>
                  <a:srgbClr val="0070C0"/>
                </a:solidFill>
              </a:rPr>
              <a:t>Dimensionality Reduction </a:t>
            </a:r>
            <a:r>
              <a:rPr lang="en-US" sz="4000" dirty="0">
                <a:solidFill>
                  <a:srgbClr val="0070C0"/>
                </a:solidFill>
              </a:rPr>
              <a:t>Techniques</a:t>
            </a:r>
          </a:p>
        </p:txBody>
      </p:sp>
      <p:sp>
        <p:nvSpPr>
          <p:cNvPr id="3" name="Content Placeholder 2">
            <a:extLst>
              <a:ext uri="{FF2B5EF4-FFF2-40B4-BE49-F238E27FC236}">
                <a16:creationId xmlns:a16="http://schemas.microsoft.com/office/drawing/2014/main" id="{E93E567D-ED5D-4A9E-ACCF-4B6291D8B3C5}"/>
              </a:ext>
            </a:extLst>
          </p:cNvPr>
          <p:cNvSpPr>
            <a:spLocks noGrp="1"/>
          </p:cNvSpPr>
          <p:nvPr>
            <p:ph idx="1"/>
          </p:nvPr>
        </p:nvSpPr>
        <p:spPr>
          <a:xfrm>
            <a:off x="190500" y="1828800"/>
            <a:ext cx="8763000" cy="3602648"/>
          </a:xfrm>
        </p:spPr>
        <p:txBody>
          <a:bodyPr>
            <a:normAutofit fontScale="62500" lnSpcReduction="20000"/>
          </a:bodyPr>
          <a:lstStyle/>
          <a:p>
            <a:pPr marL="0" indent="0">
              <a:buNone/>
            </a:pPr>
            <a:r>
              <a:rPr lang="en-US" sz="4000" u="sng" dirty="0"/>
              <a:t>Two main Approaches for dimensionality reduction</a:t>
            </a:r>
          </a:p>
          <a:p>
            <a:pPr marL="0" indent="0">
              <a:buNone/>
            </a:pPr>
            <a:endParaRPr lang="en-US" sz="4000" dirty="0"/>
          </a:p>
          <a:p>
            <a:r>
              <a:rPr lang="en-US" sz="4000" dirty="0"/>
              <a:t>Projection</a:t>
            </a:r>
          </a:p>
          <a:p>
            <a:pPr lvl="1"/>
            <a:r>
              <a:rPr lang="en-US" sz="3600" dirty="0"/>
              <a:t>Principal Component Analysis (PCA)</a:t>
            </a:r>
          </a:p>
          <a:p>
            <a:pPr lvl="1"/>
            <a:r>
              <a:rPr lang="en-US" sz="3600" dirty="0"/>
              <a:t>Incremental PCA, Randomized PCA</a:t>
            </a:r>
          </a:p>
          <a:p>
            <a:pPr lvl="1"/>
            <a:r>
              <a:rPr lang="en-US" sz="3600" dirty="0"/>
              <a:t>Kernel PCA</a:t>
            </a:r>
          </a:p>
          <a:p>
            <a:endParaRPr lang="en-US" sz="4000" dirty="0"/>
          </a:p>
          <a:p>
            <a:r>
              <a:rPr lang="en-US" sz="4000" dirty="0"/>
              <a:t>Manifold Learning</a:t>
            </a:r>
          </a:p>
          <a:p>
            <a:pPr lvl="1"/>
            <a:r>
              <a:rPr lang="en-US" sz="3600" dirty="0"/>
              <a:t>Locally Linear Embedding (LLE)</a:t>
            </a:r>
          </a:p>
          <a:p>
            <a:endParaRPr lang="en-US" sz="4000" dirty="0"/>
          </a:p>
        </p:txBody>
      </p:sp>
    </p:spTree>
    <p:extLst>
      <p:ext uri="{BB962C8B-B14F-4D97-AF65-F5344CB8AC3E}">
        <p14:creationId xmlns:p14="http://schemas.microsoft.com/office/powerpoint/2010/main" val="17654280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FCE2F-61DA-4A28-86A6-99C91EF49232}"/>
              </a:ext>
            </a:extLst>
          </p:cNvPr>
          <p:cNvSpPr>
            <a:spLocks noGrp="1"/>
          </p:cNvSpPr>
          <p:nvPr>
            <p:ph type="title"/>
          </p:nvPr>
        </p:nvSpPr>
        <p:spPr>
          <a:xfrm>
            <a:off x="419100" y="-3613"/>
            <a:ext cx="8229600" cy="685635"/>
          </a:xfrm>
        </p:spPr>
        <p:txBody>
          <a:bodyPr>
            <a:normAutofit fontScale="90000"/>
          </a:bodyPr>
          <a:lstStyle/>
          <a:p>
            <a:r>
              <a:rPr lang="en-US" dirty="0">
                <a:solidFill>
                  <a:srgbClr val="0070C0"/>
                </a:solidFill>
              </a:rPr>
              <a:t>Projection</a:t>
            </a:r>
          </a:p>
        </p:txBody>
      </p:sp>
      <p:sp>
        <p:nvSpPr>
          <p:cNvPr id="3" name="Content Placeholder 2">
            <a:extLst>
              <a:ext uri="{FF2B5EF4-FFF2-40B4-BE49-F238E27FC236}">
                <a16:creationId xmlns:a16="http://schemas.microsoft.com/office/drawing/2014/main" id="{AA5E1F2D-9D8E-4EAA-95AF-A60B6941F139}"/>
              </a:ext>
            </a:extLst>
          </p:cNvPr>
          <p:cNvSpPr>
            <a:spLocks noGrp="1"/>
          </p:cNvSpPr>
          <p:nvPr>
            <p:ph idx="1"/>
          </p:nvPr>
        </p:nvSpPr>
        <p:spPr>
          <a:xfrm>
            <a:off x="228600" y="762000"/>
            <a:ext cx="8610600" cy="5562600"/>
          </a:xfrm>
        </p:spPr>
        <p:txBody>
          <a:bodyPr>
            <a:normAutofit/>
          </a:bodyPr>
          <a:lstStyle/>
          <a:p>
            <a:r>
              <a:rPr lang="en-US" sz="2000" dirty="0"/>
              <a:t>For several real world datasets, instances are not uniformly spread over all the dimensions. They typically scatter close to a lower dimensional subspace of the original higher dimensional space.</a:t>
            </a:r>
          </a:p>
          <a:p>
            <a:endParaRPr lang="en-US" sz="2000" dirty="0"/>
          </a:p>
          <a:p>
            <a:r>
              <a:rPr lang="en-US" sz="2000" dirty="0"/>
              <a:t>Every training instance is then projected onto this lower dimensional subspace.</a:t>
            </a:r>
          </a:p>
          <a:p>
            <a:endParaRPr lang="en-US" sz="2200" dirty="0"/>
          </a:p>
          <a:p>
            <a:pPr marL="0" indent="0">
              <a:buNone/>
            </a:pPr>
            <a:endParaRPr lang="en-US" sz="2200" dirty="0"/>
          </a:p>
          <a:p>
            <a:endParaRPr lang="en-US" sz="2200" dirty="0"/>
          </a:p>
        </p:txBody>
      </p:sp>
      <p:pic>
        <p:nvPicPr>
          <p:cNvPr id="4" name="Picture 3">
            <a:extLst>
              <a:ext uri="{FF2B5EF4-FFF2-40B4-BE49-F238E27FC236}">
                <a16:creationId xmlns:a16="http://schemas.microsoft.com/office/drawing/2014/main" id="{6A8A7A55-79A9-4661-9089-AF0490CFAF45}"/>
              </a:ext>
            </a:extLst>
          </p:cNvPr>
          <p:cNvPicPr>
            <a:picLocks noChangeAspect="1"/>
          </p:cNvPicPr>
          <p:nvPr/>
        </p:nvPicPr>
        <p:blipFill>
          <a:blip r:embed="rId2"/>
          <a:stretch>
            <a:fillRect/>
          </a:stretch>
        </p:blipFill>
        <p:spPr>
          <a:xfrm>
            <a:off x="153649" y="2833275"/>
            <a:ext cx="4925619" cy="3429000"/>
          </a:xfrm>
          <a:prstGeom prst="rect">
            <a:avLst/>
          </a:prstGeom>
        </p:spPr>
      </p:pic>
      <p:pic>
        <p:nvPicPr>
          <p:cNvPr id="5" name="Picture 4">
            <a:extLst>
              <a:ext uri="{FF2B5EF4-FFF2-40B4-BE49-F238E27FC236}">
                <a16:creationId xmlns:a16="http://schemas.microsoft.com/office/drawing/2014/main" id="{DCCA605E-8CCE-46C2-9669-79DAC036FA7D}"/>
              </a:ext>
            </a:extLst>
          </p:cNvPr>
          <p:cNvPicPr>
            <a:picLocks noChangeAspect="1"/>
          </p:cNvPicPr>
          <p:nvPr/>
        </p:nvPicPr>
        <p:blipFill>
          <a:blip r:embed="rId3"/>
          <a:stretch>
            <a:fillRect/>
          </a:stretch>
        </p:blipFill>
        <p:spPr>
          <a:xfrm>
            <a:off x="5154219" y="2833275"/>
            <a:ext cx="3836132" cy="3417757"/>
          </a:xfrm>
          <a:prstGeom prst="rect">
            <a:avLst/>
          </a:prstGeom>
        </p:spPr>
      </p:pic>
    </p:spTree>
    <p:extLst>
      <p:ext uri="{BB962C8B-B14F-4D97-AF65-F5344CB8AC3E}">
        <p14:creationId xmlns:p14="http://schemas.microsoft.com/office/powerpoint/2010/main" val="1754803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A472F-78F1-4B73-B8C8-9C4144BC4FE0}"/>
              </a:ext>
            </a:extLst>
          </p:cNvPr>
          <p:cNvSpPr>
            <a:spLocks noGrp="1"/>
          </p:cNvSpPr>
          <p:nvPr>
            <p:ph type="title"/>
          </p:nvPr>
        </p:nvSpPr>
        <p:spPr>
          <a:xfrm>
            <a:off x="457200" y="96211"/>
            <a:ext cx="8229600" cy="580119"/>
          </a:xfrm>
        </p:spPr>
        <p:txBody>
          <a:bodyPr>
            <a:normAutofit fontScale="90000"/>
          </a:bodyPr>
          <a:lstStyle/>
          <a:p>
            <a:r>
              <a:rPr lang="en-US" b="0" dirty="0">
                <a:solidFill>
                  <a:srgbClr val="0070C0"/>
                </a:solidFill>
              </a:rPr>
              <a:t>Supervised vs Unsupervised</a:t>
            </a:r>
          </a:p>
        </p:txBody>
      </p:sp>
      <p:sp>
        <p:nvSpPr>
          <p:cNvPr id="3" name="Content Placeholder 2">
            <a:extLst>
              <a:ext uri="{FF2B5EF4-FFF2-40B4-BE49-F238E27FC236}">
                <a16:creationId xmlns:a16="http://schemas.microsoft.com/office/drawing/2014/main" id="{F1CCE2CD-0921-46F7-9E2B-80A26928B5C4}"/>
              </a:ext>
            </a:extLst>
          </p:cNvPr>
          <p:cNvSpPr>
            <a:spLocks noGrp="1"/>
          </p:cNvSpPr>
          <p:nvPr>
            <p:ph idx="1"/>
          </p:nvPr>
        </p:nvSpPr>
        <p:spPr>
          <a:xfrm>
            <a:off x="457200" y="1600201"/>
            <a:ext cx="4299626" cy="4315570"/>
          </a:xfrm>
        </p:spPr>
        <p:txBody>
          <a:bodyPr/>
          <a:lstStyle/>
          <a:p>
            <a:endParaRPr lang="en-US" dirty="0"/>
          </a:p>
        </p:txBody>
      </p:sp>
      <p:sp>
        <p:nvSpPr>
          <p:cNvPr id="4" name="Slide Number Placeholder 3">
            <a:extLst>
              <a:ext uri="{FF2B5EF4-FFF2-40B4-BE49-F238E27FC236}">
                <a16:creationId xmlns:a16="http://schemas.microsoft.com/office/drawing/2014/main" id="{0EB64538-73E7-482D-9730-859BAE28169F}"/>
              </a:ext>
            </a:extLst>
          </p:cNvPr>
          <p:cNvSpPr>
            <a:spLocks noGrp="1"/>
          </p:cNvSpPr>
          <p:nvPr>
            <p:ph type="sldNum" sz="quarter" idx="4"/>
          </p:nvPr>
        </p:nvSpPr>
        <p:spPr/>
        <p:txBody>
          <a:bodyPr/>
          <a:lstStyle/>
          <a:p>
            <a:fld id="{38CFBFC5-68E7-4431-8625-A5845C183C00}" type="slidenum">
              <a:rPr lang="en-US" smtClean="0"/>
              <a:pPr/>
              <a:t>5</a:t>
            </a:fld>
            <a:endParaRPr lang="en-US" dirty="0"/>
          </a:p>
        </p:txBody>
      </p:sp>
      <p:pic>
        <p:nvPicPr>
          <p:cNvPr id="5" name="Picture 4">
            <a:extLst>
              <a:ext uri="{FF2B5EF4-FFF2-40B4-BE49-F238E27FC236}">
                <a16:creationId xmlns:a16="http://schemas.microsoft.com/office/drawing/2014/main" id="{DFB0EA70-6178-4C9E-BCB2-74E1CAAC17C7}"/>
              </a:ext>
            </a:extLst>
          </p:cNvPr>
          <p:cNvPicPr>
            <a:picLocks noChangeAspect="1"/>
          </p:cNvPicPr>
          <p:nvPr/>
        </p:nvPicPr>
        <p:blipFill>
          <a:blip r:embed="rId3"/>
          <a:stretch>
            <a:fillRect/>
          </a:stretch>
        </p:blipFill>
        <p:spPr>
          <a:xfrm>
            <a:off x="0" y="1119771"/>
            <a:ext cx="9144000" cy="5079492"/>
          </a:xfrm>
          <a:prstGeom prst="rect">
            <a:avLst/>
          </a:prstGeom>
        </p:spPr>
      </p:pic>
      <p:sp>
        <p:nvSpPr>
          <p:cNvPr id="6" name="TextBox 5">
            <a:extLst>
              <a:ext uri="{FF2B5EF4-FFF2-40B4-BE49-F238E27FC236}">
                <a16:creationId xmlns:a16="http://schemas.microsoft.com/office/drawing/2014/main" id="{31FCE98C-966D-479F-AB45-9874E61A1CFD}"/>
              </a:ext>
            </a:extLst>
          </p:cNvPr>
          <p:cNvSpPr txBox="1"/>
          <p:nvPr/>
        </p:nvSpPr>
        <p:spPr>
          <a:xfrm>
            <a:off x="1293779" y="844980"/>
            <a:ext cx="1488356" cy="369332"/>
          </a:xfrm>
          <a:prstGeom prst="rect">
            <a:avLst/>
          </a:prstGeom>
          <a:noFill/>
        </p:spPr>
        <p:txBody>
          <a:bodyPr wrap="none" rtlCol="0">
            <a:spAutoFit/>
          </a:bodyPr>
          <a:lstStyle/>
          <a:p>
            <a:r>
              <a:rPr lang="en-US" b="1" dirty="0"/>
              <a:t>Labelled Data</a:t>
            </a:r>
          </a:p>
        </p:txBody>
      </p:sp>
      <p:sp>
        <p:nvSpPr>
          <p:cNvPr id="7" name="TextBox 6">
            <a:extLst>
              <a:ext uri="{FF2B5EF4-FFF2-40B4-BE49-F238E27FC236}">
                <a16:creationId xmlns:a16="http://schemas.microsoft.com/office/drawing/2014/main" id="{EBFA1A3A-3A15-48DB-8285-CE67789DE7CC}"/>
              </a:ext>
            </a:extLst>
          </p:cNvPr>
          <p:cNvSpPr txBox="1"/>
          <p:nvPr/>
        </p:nvSpPr>
        <p:spPr>
          <a:xfrm>
            <a:off x="6027907" y="869275"/>
            <a:ext cx="1816972" cy="369332"/>
          </a:xfrm>
          <a:prstGeom prst="rect">
            <a:avLst/>
          </a:prstGeom>
          <a:noFill/>
        </p:spPr>
        <p:txBody>
          <a:bodyPr wrap="none" rtlCol="0">
            <a:spAutoFit/>
          </a:bodyPr>
          <a:lstStyle/>
          <a:p>
            <a:r>
              <a:rPr lang="en-US" b="1" dirty="0"/>
              <a:t>No Labelled Data</a:t>
            </a:r>
          </a:p>
        </p:txBody>
      </p:sp>
    </p:spTree>
    <p:extLst>
      <p:ext uri="{BB962C8B-B14F-4D97-AF65-F5344CB8AC3E}">
        <p14:creationId xmlns:p14="http://schemas.microsoft.com/office/powerpoint/2010/main" val="135811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FCE2F-61DA-4A28-86A6-99C91EF49232}"/>
              </a:ext>
            </a:extLst>
          </p:cNvPr>
          <p:cNvSpPr>
            <a:spLocks noGrp="1"/>
          </p:cNvSpPr>
          <p:nvPr>
            <p:ph type="title"/>
          </p:nvPr>
        </p:nvSpPr>
        <p:spPr>
          <a:xfrm>
            <a:off x="419100" y="-3613"/>
            <a:ext cx="8229600" cy="685635"/>
          </a:xfrm>
        </p:spPr>
        <p:txBody>
          <a:bodyPr>
            <a:normAutofit fontScale="90000"/>
          </a:bodyPr>
          <a:lstStyle/>
          <a:p>
            <a:r>
              <a:rPr lang="en-US" dirty="0">
                <a:solidFill>
                  <a:srgbClr val="0070C0"/>
                </a:solidFill>
              </a:rPr>
              <a:t>Principal Component Analysis</a:t>
            </a:r>
          </a:p>
        </p:txBody>
      </p:sp>
      <p:sp>
        <p:nvSpPr>
          <p:cNvPr id="3" name="Content Placeholder 2">
            <a:extLst>
              <a:ext uri="{FF2B5EF4-FFF2-40B4-BE49-F238E27FC236}">
                <a16:creationId xmlns:a16="http://schemas.microsoft.com/office/drawing/2014/main" id="{AA5E1F2D-9D8E-4EAA-95AF-A60B6941F139}"/>
              </a:ext>
            </a:extLst>
          </p:cNvPr>
          <p:cNvSpPr>
            <a:spLocks noGrp="1"/>
          </p:cNvSpPr>
          <p:nvPr>
            <p:ph idx="1"/>
          </p:nvPr>
        </p:nvSpPr>
        <p:spPr>
          <a:xfrm>
            <a:off x="152400" y="762000"/>
            <a:ext cx="8915400" cy="5562600"/>
          </a:xfrm>
        </p:spPr>
        <p:txBody>
          <a:bodyPr>
            <a:normAutofit/>
          </a:bodyPr>
          <a:lstStyle/>
          <a:p>
            <a:pPr marL="457200" indent="-457200">
              <a:buFont typeface="+mj-lt"/>
              <a:buAutoNum type="arabicPeriod"/>
            </a:pPr>
            <a:r>
              <a:rPr lang="en-US" sz="1600" dirty="0"/>
              <a:t>First an appropriate hyperplane (lower dimensional space) that lies closest to the data is identified. This will be the primary axis which preserves the maximum amount of variance.</a:t>
            </a:r>
          </a:p>
          <a:p>
            <a:pPr marL="457200" indent="-457200">
              <a:buFont typeface="+mj-lt"/>
              <a:buAutoNum type="arabicPeriod"/>
            </a:pPr>
            <a:endParaRPr lang="en-US" sz="1600" dirty="0"/>
          </a:p>
          <a:p>
            <a:pPr marL="457200" indent="-457200">
              <a:buFont typeface="+mj-lt"/>
              <a:buAutoNum type="arabicPeriod"/>
            </a:pPr>
            <a:r>
              <a:rPr lang="en-US" sz="1600" dirty="0"/>
              <a:t>PCA will also find a second axis orthogonal to the first one, that accounts for the largest amount of remaining variance. This process can be repeated to find remaining Principal components (as many axes as dimensions)</a:t>
            </a:r>
          </a:p>
          <a:p>
            <a:pPr marL="457200" indent="-457200">
              <a:buFont typeface="+mj-lt"/>
              <a:buAutoNum type="arabicPeriod"/>
            </a:pPr>
            <a:endParaRPr lang="en-US" sz="1600" dirty="0"/>
          </a:p>
          <a:p>
            <a:pPr marL="457200" indent="-457200">
              <a:buFont typeface="+mj-lt"/>
              <a:buAutoNum type="arabicPeriod"/>
            </a:pPr>
            <a:r>
              <a:rPr lang="en-US" sz="1600" dirty="0"/>
              <a:t>Every training instance is then projected onto the hyperplane defined by the principal components</a:t>
            </a:r>
            <a:r>
              <a:rPr lang="en-US" sz="1800" dirty="0"/>
              <a:t>. </a:t>
            </a:r>
          </a:p>
          <a:p>
            <a:pPr marL="0" indent="0">
              <a:buNone/>
            </a:pPr>
            <a:endParaRPr lang="en-US" sz="1800" dirty="0"/>
          </a:p>
          <a:p>
            <a:endParaRPr lang="en-US" sz="1800" dirty="0"/>
          </a:p>
        </p:txBody>
      </p:sp>
      <p:pic>
        <p:nvPicPr>
          <p:cNvPr id="6" name="Picture 5">
            <a:extLst>
              <a:ext uri="{FF2B5EF4-FFF2-40B4-BE49-F238E27FC236}">
                <a16:creationId xmlns:a16="http://schemas.microsoft.com/office/drawing/2014/main" id="{5436E0A0-5676-42D3-AEC0-51381BCFCE67}"/>
              </a:ext>
            </a:extLst>
          </p:cNvPr>
          <p:cNvPicPr>
            <a:picLocks noChangeAspect="1"/>
          </p:cNvPicPr>
          <p:nvPr/>
        </p:nvPicPr>
        <p:blipFill>
          <a:blip r:embed="rId3"/>
          <a:stretch>
            <a:fillRect/>
          </a:stretch>
        </p:blipFill>
        <p:spPr>
          <a:xfrm>
            <a:off x="1371600" y="3410944"/>
            <a:ext cx="6710194" cy="2913656"/>
          </a:xfrm>
          <a:prstGeom prst="rect">
            <a:avLst/>
          </a:prstGeom>
        </p:spPr>
      </p:pic>
    </p:spTree>
    <p:extLst>
      <p:ext uri="{BB962C8B-B14F-4D97-AF65-F5344CB8AC3E}">
        <p14:creationId xmlns:p14="http://schemas.microsoft.com/office/powerpoint/2010/main" val="36072946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7CFFB-0430-4CED-8F49-2FDF9AAD1B05}"/>
              </a:ext>
            </a:extLst>
          </p:cNvPr>
          <p:cNvSpPr>
            <a:spLocks noGrp="1"/>
          </p:cNvSpPr>
          <p:nvPr>
            <p:ph type="title"/>
          </p:nvPr>
        </p:nvSpPr>
        <p:spPr>
          <a:xfrm>
            <a:off x="457200" y="19987"/>
            <a:ext cx="8534400" cy="1143000"/>
          </a:xfrm>
        </p:spPr>
        <p:txBody>
          <a:bodyPr>
            <a:noAutofit/>
          </a:bodyPr>
          <a:lstStyle/>
          <a:p>
            <a:r>
              <a:rPr lang="en-US" sz="3600" dirty="0">
                <a:solidFill>
                  <a:srgbClr val="0070C0"/>
                </a:solidFill>
              </a:rPr>
              <a:t>Identifying the appropriate dimensions (or principal components)</a:t>
            </a:r>
          </a:p>
        </p:txBody>
      </p:sp>
      <p:sp>
        <p:nvSpPr>
          <p:cNvPr id="3" name="Content Placeholder 2">
            <a:extLst>
              <a:ext uri="{FF2B5EF4-FFF2-40B4-BE49-F238E27FC236}">
                <a16:creationId xmlns:a16="http://schemas.microsoft.com/office/drawing/2014/main" id="{942D5F84-1BCD-446A-AD3F-246C1FB0495F}"/>
              </a:ext>
            </a:extLst>
          </p:cNvPr>
          <p:cNvSpPr>
            <a:spLocks noGrp="1"/>
          </p:cNvSpPr>
          <p:nvPr>
            <p:ph idx="1"/>
          </p:nvPr>
        </p:nvSpPr>
        <p:spPr>
          <a:xfrm>
            <a:off x="457200" y="1371600"/>
            <a:ext cx="8534400" cy="4544171"/>
          </a:xfrm>
        </p:spPr>
        <p:txBody>
          <a:bodyPr>
            <a:normAutofit/>
          </a:bodyPr>
          <a:lstStyle/>
          <a:p>
            <a:r>
              <a:rPr lang="en-US" sz="2400" dirty="0"/>
              <a:t>Explained variance ratio: Proportion of the variance in the data that lies along the axis of each principal component.</a:t>
            </a:r>
          </a:p>
        </p:txBody>
      </p:sp>
      <p:pic>
        <p:nvPicPr>
          <p:cNvPr id="4" name="Picture 3">
            <a:extLst>
              <a:ext uri="{FF2B5EF4-FFF2-40B4-BE49-F238E27FC236}">
                <a16:creationId xmlns:a16="http://schemas.microsoft.com/office/drawing/2014/main" id="{66499D4B-7DD5-498B-B5BE-63DDEDAC8903}"/>
              </a:ext>
            </a:extLst>
          </p:cNvPr>
          <p:cNvPicPr>
            <a:picLocks noChangeAspect="1"/>
          </p:cNvPicPr>
          <p:nvPr/>
        </p:nvPicPr>
        <p:blipFill>
          <a:blip r:embed="rId2"/>
          <a:stretch>
            <a:fillRect/>
          </a:stretch>
        </p:blipFill>
        <p:spPr>
          <a:xfrm>
            <a:off x="1981200" y="2438400"/>
            <a:ext cx="4361078" cy="3477371"/>
          </a:xfrm>
          <a:prstGeom prst="rect">
            <a:avLst/>
          </a:prstGeom>
        </p:spPr>
      </p:pic>
    </p:spTree>
    <p:extLst>
      <p:ext uri="{BB962C8B-B14F-4D97-AF65-F5344CB8AC3E}">
        <p14:creationId xmlns:p14="http://schemas.microsoft.com/office/powerpoint/2010/main" val="31070766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4EC21-7BE2-4F6E-9348-38CFD1168C3D}"/>
              </a:ext>
            </a:extLst>
          </p:cNvPr>
          <p:cNvSpPr>
            <a:spLocks noGrp="1"/>
          </p:cNvSpPr>
          <p:nvPr>
            <p:ph type="title"/>
          </p:nvPr>
        </p:nvSpPr>
        <p:spPr>
          <a:xfrm>
            <a:off x="457200" y="274638"/>
            <a:ext cx="8229600" cy="667591"/>
          </a:xfrm>
        </p:spPr>
        <p:txBody>
          <a:bodyPr>
            <a:normAutofit fontScale="90000"/>
          </a:bodyPr>
          <a:lstStyle/>
          <a:p>
            <a:r>
              <a:rPr lang="en-US" dirty="0">
                <a:solidFill>
                  <a:srgbClr val="0070C0"/>
                </a:solidFill>
              </a:rPr>
              <a:t>Other Projection Algorithms</a:t>
            </a:r>
          </a:p>
        </p:txBody>
      </p:sp>
      <p:sp>
        <p:nvSpPr>
          <p:cNvPr id="3" name="Content Placeholder 2">
            <a:extLst>
              <a:ext uri="{FF2B5EF4-FFF2-40B4-BE49-F238E27FC236}">
                <a16:creationId xmlns:a16="http://schemas.microsoft.com/office/drawing/2014/main" id="{7AF80103-2EB9-4675-A8EC-160368B0EA83}"/>
              </a:ext>
            </a:extLst>
          </p:cNvPr>
          <p:cNvSpPr>
            <a:spLocks noGrp="1"/>
          </p:cNvSpPr>
          <p:nvPr>
            <p:ph idx="1"/>
          </p:nvPr>
        </p:nvSpPr>
        <p:spPr>
          <a:xfrm>
            <a:off x="228600" y="1271214"/>
            <a:ext cx="8686800" cy="4977185"/>
          </a:xfrm>
        </p:spPr>
        <p:txBody>
          <a:bodyPr>
            <a:normAutofit lnSpcReduction="10000"/>
          </a:bodyPr>
          <a:lstStyle/>
          <a:p>
            <a:r>
              <a:rPr lang="en-US" sz="2400" dirty="0"/>
              <a:t>Incremental PCA</a:t>
            </a:r>
          </a:p>
          <a:p>
            <a:pPr lvl="1"/>
            <a:r>
              <a:rPr lang="en-US" sz="2000" dirty="0"/>
              <a:t>Implementation of general PCA algorithm requires the whole dataset to reside in memory</a:t>
            </a:r>
          </a:p>
          <a:p>
            <a:pPr lvl="1"/>
            <a:r>
              <a:rPr lang="en-US" sz="2000" dirty="0"/>
              <a:t>For large datasets or to apply PCA on the stream, Incremental PCA can be used, where training data is split into batches and each batch is passed to the algorithm incrementally.</a:t>
            </a:r>
          </a:p>
          <a:p>
            <a:pPr lvl="1"/>
            <a:endParaRPr lang="en-US" sz="2000" dirty="0"/>
          </a:p>
          <a:p>
            <a:r>
              <a:rPr lang="en-US" sz="2400" dirty="0"/>
              <a:t>Randomized PCA</a:t>
            </a:r>
          </a:p>
          <a:p>
            <a:pPr lvl="1"/>
            <a:r>
              <a:rPr lang="en-US" sz="2000" dirty="0"/>
              <a:t>This uses a stochastic algorithm that rapidly finds an approximation to the first ‘p’ principal components. Faster than general PCA.</a:t>
            </a:r>
          </a:p>
          <a:p>
            <a:pPr lvl="1"/>
            <a:endParaRPr lang="en-US" sz="2000" dirty="0"/>
          </a:p>
          <a:p>
            <a:r>
              <a:rPr lang="en-US" sz="2400" dirty="0"/>
              <a:t>Kernel PCA</a:t>
            </a:r>
          </a:p>
          <a:p>
            <a:pPr lvl="1"/>
            <a:r>
              <a:rPr lang="en-US" sz="2000" dirty="0"/>
              <a:t>Performs non-linear projections for dimensionality reduction</a:t>
            </a:r>
          </a:p>
          <a:p>
            <a:pPr lvl="1"/>
            <a:r>
              <a:rPr lang="en-US" sz="2000" dirty="0"/>
              <a:t>Good at preserving clusters of instances even after projection</a:t>
            </a:r>
          </a:p>
        </p:txBody>
      </p:sp>
    </p:spTree>
    <p:extLst>
      <p:ext uri="{BB962C8B-B14F-4D97-AF65-F5344CB8AC3E}">
        <p14:creationId xmlns:p14="http://schemas.microsoft.com/office/powerpoint/2010/main" val="31301146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074BE-A5C3-4736-BE29-37BB30A761F7}"/>
              </a:ext>
            </a:extLst>
          </p:cNvPr>
          <p:cNvSpPr>
            <a:spLocks noGrp="1"/>
          </p:cNvSpPr>
          <p:nvPr>
            <p:ph type="title"/>
          </p:nvPr>
        </p:nvSpPr>
        <p:spPr>
          <a:xfrm>
            <a:off x="457200" y="80847"/>
            <a:ext cx="8229600" cy="537132"/>
          </a:xfrm>
        </p:spPr>
        <p:txBody>
          <a:bodyPr>
            <a:normAutofit fontScale="90000"/>
          </a:bodyPr>
          <a:lstStyle/>
          <a:p>
            <a:r>
              <a:rPr lang="en-US" dirty="0">
                <a:solidFill>
                  <a:srgbClr val="0070C0"/>
                </a:solidFill>
              </a:rPr>
              <a:t>Manifold Learning</a:t>
            </a:r>
          </a:p>
        </p:txBody>
      </p:sp>
      <p:sp>
        <p:nvSpPr>
          <p:cNvPr id="3" name="Content Placeholder 2">
            <a:extLst>
              <a:ext uri="{FF2B5EF4-FFF2-40B4-BE49-F238E27FC236}">
                <a16:creationId xmlns:a16="http://schemas.microsoft.com/office/drawing/2014/main" id="{692A2D9B-170D-4477-BC49-207B48765F5B}"/>
              </a:ext>
            </a:extLst>
          </p:cNvPr>
          <p:cNvSpPr>
            <a:spLocks noGrp="1"/>
          </p:cNvSpPr>
          <p:nvPr>
            <p:ph idx="1"/>
          </p:nvPr>
        </p:nvSpPr>
        <p:spPr>
          <a:xfrm>
            <a:off x="146872" y="748437"/>
            <a:ext cx="8850256" cy="5576163"/>
          </a:xfrm>
        </p:spPr>
        <p:txBody>
          <a:bodyPr>
            <a:normAutofit/>
          </a:bodyPr>
          <a:lstStyle/>
          <a:p>
            <a:r>
              <a:rPr lang="en-US" sz="2200" dirty="0"/>
              <a:t>Manifold: Shape that can be easily bent and twisted into a higher dimensional space.</a:t>
            </a:r>
          </a:p>
          <a:p>
            <a:endParaRPr lang="en-US" sz="2200" dirty="0"/>
          </a:p>
          <a:p>
            <a:r>
              <a:rPr lang="en-US" sz="2200" dirty="0"/>
              <a:t>Manifold hypothesis: Most real-world high dimensional datasets lie close to lower dimensional manifold</a:t>
            </a:r>
          </a:p>
        </p:txBody>
      </p:sp>
      <p:pic>
        <p:nvPicPr>
          <p:cNvPr id="4" name="Picture 3">
            <a:extLst>
              <a:ext uri="{FF2B5EF4-FFF2-40B4-BE49-F238E27FC236}">
                <a16:creationId xmlns:a16="http://schemas.microsoft.com/office/drawing/2014/main" id="{6B1AEEB8-71E9-4B94-A446-8F50A650AB0F}"/>
              </a:ext>
            </a:extLst>
          </p:cNvPr>
          <p:cNvPicPr>
            <a:picLocks noChangeAspect="1"/>
          </p:cNvPicPr>
          <p:nvPr/>
        </p:nvPicPr>
        <p:blipFill>
          <a:blip r:embed="rId2"/>
          <a:stretch>
            <a:fillRect/>
          </a:stretch>
        </p:blipFill>
        <p:spPr>
          <a:xfrm>
            <a:off x="23734" y="3429000"/>
            <a:ext cx="3242701" cy="2773932"/>
          </a:xfrm>
          <a:prstGeom prst="rect">
            <a:avLst/>
          </a:prstGeom>
        </p:spPr>
      </p:pic>
      <p:pic>
        <p:nvPicPr>
          <p:cNvPr id="5" name="Picture 4">
            <a:extLst>
              <a:ext uri="{FF2B5EF4-FFF2-40B4-BE49-F238E27FC236}">
                <a16:creationId xmlns:a16="http://schemas.microsoft.com/office/drawing/2014/main" id="{EE413FB0-81F6-43A2-AA29-7FDC562C5D7C}"/>
              </a:ext>
            </a:extLst>
          </p:cNvPr>
          <p:cNvPicPr>
            <a:picLocks noChangeAspect="1"/>
          </p:cNvPicPr>
          <p:nvPr/>
        </p:nvPicPr>
        <p:blipFill>
          <a:blip r:embed="rId3"/>
          <a:stretch>
            <a:fillRect/>
          </a:stretch>
        </p:blipFill>
        <p:spPr>
          <a:xfrm>
            <a:off x="3073081" y="3490882"/>
            <a:ext cx="3058700" cy="2687721"/>
          </a:xfrm>
          <a:prstGeom prst="rect">
            <a:avLst/>
          </a:prstGeom>
        </p:spPr>
      </p:pic>
      <p:sp>
        <p:nvSpPr>
          <p:cNvPr id="6" name="TextBox 5">
            <a:extLst>
              <a:ext uri="{FF2B5EF4-FFF2-40B4-BE49-F238E27FC236}">
                <a16:creationId xmlns:a16="http://schemas.microsoft.com/office/drawing/2014/main" id="{241ABF04-89D8-4B0E-AEA9-2388091205C6}"/>
              </a:ext>
            </a:extLst>
          </p:cNvPr>
          <p:cNvSpPr txBox="1"/>
          <p:nvPr/>
        </p:nvSpPr>
        <p:spPr>
          <a:xfrm>
            <a:off x="290835" y="2938000"/>
            <a:ext cx="2708498" cy="369332"/>
          </a:xfrm>
          <a:prstGeom prst="rect">
            <a:avLst/>
          </a:prstGeom>
          <a:noFill/>
        </p:spPr>
        <p:txBody>
          <a:bodyPr wrap="none" rtlCol="0">
            <a:spAutoFit/>
          </a:bodyPr>
          <a:lstStyle/>
          <a:p>
            <a:r>
              <a:rPr lang="en-US" b="1" dirty="0"/>
              <a:t>Original Swiss Roll Dataset</a:t>
            </a:r>
          </a:p>
        </p:txBody>
      </p:sp>
      <p:sp>
        <p:nvSpPr>
          <p:cNvPr id="7" name="TextBox 6">
            <a:extLst>
              <a:ext uri="{FF2B5EF4-FFF2-40B4-BE49-F238E27FC236}">
                <a16:creationId xmlns:a16="http://schemas.microsoft.com/office/drawing/2014/main" id="{D5E0CF34-57A0-4D3D-93CC-46AA081A7730}"/>
              </a:ext>
            </a:extLst>
          </p:cNvPr>
          <p:cNvSpPr txBox="1"/>
          <p:nvPr/>
        </p:nvSpPr>
        <p:spPr>
          <a:xfrm>
            <a:off x="4140435" y="2934869"/>
            <a:ext cx="1164486" cy="369332"/>
          </a:xfrm>
          <a:prstGeom prst="rect">
            <a:avLst/>
          </a:prstGeom>
          <a:noFill/>
        </p:spPr>
        <p:txBody>
          <a:bodyPr wrap="none" rtlCol="0">
            <a:spAutoFit/>
          </a:bodyPr>
          <a:lstStyle/>
          <a:p>
            <a:r>
              <a:rPr lang="en-US" b="1" dirty="0"/>
              <a:t>Projection</a:t>
            </a:r>
          </a:p>
        </p:txBody>
      </p:sp>
      <p:pic>
        <p:nvPicPr>
          <p:cNvPr id="9" name="Picture 8">
            <a:extLst>
              <a:ext uri="{FF2B5EF4-FFF2-40B4-BE49-F238E27FC236}">
                <a16:creationId xmlns:a16="http://schemas.microsoft.com/office/drawing/2014/main" id="{3C5F633C-CBF8-4ABF-A902-E301BAF6E6F1}"/>
              </a:ext>
            </a:extLst>
          </p:cNvPr>
          <p:cNvPicPr>
            <a:picLocks noChangeAspect="1"/>
          </p:cNvPicPr>
          <p:nvPr/>
        </p:nvPicPr>
        <p:blipFill>
          <a:blip r:embed="rId4"/>
          <a:stretch>
            <a:fillRect/>
          </a:stretch>
        </p:blipFill>
        <p:spPr>
          <a:xfrm>
            <a:off x="6324600" y="3429000"/>
            <a:ext cx="2672528" cy="2687720"/>
          </a:xfrm>
          <a:prstGeom prst="rect">
            <a:avLst/>
          </a:prstGeom>
        </p:spPr>
      </p:pic>
      <p:sp>
        <p:nvSpPr>
          <p:cNvPr id="10" name="TextBox 9">
            <a:extLst>
              <a:ext uri="{FF2B5EF4-FFF2-40B4-BE49-F238E27FC236}">
                <a16:creationId xmlns:a16="http://schemas.microsoft.com/office/drawing/2014/main" id="{965A75E6-109A-4B43-AB42-D3EAFA6EFB16}"/>
              </a:ext>
            </a:extLst>
          </p:cNvPr>
          <p:cNvSpPr txBox="1"/>
          <p:nvPr/>
        </p:nvSpPr>
        <p:spPr>
          <a:xfrm>
            <a:off x="7134245" y="2929210"/>
            <a:ext cx="1053237" cy="369332"/>
          </a:xfrm>
          <a:prstGeom prst="rect">
            <a:avLst/>
          </a:prstGeom>
          <a:noFill/>
        </p:spPr>
        <p:txBody>
          <a:bodyPr wrap="none" rtlCol="0">
            <a:spAutoFit/>
          </a:bodyPr>
          <a:lstStyle/>
          <a:p>
            <a:r>
              <a:rPr lang="en-US" b="1" dirty="0"/>
              <a:t>Manifold</a:t>
            </a:r>
          </a:p>
        </p:txBody>
      </p:sp>
    </p:spTree>
    <p:extLst>
      <p:ext uri="{BB962C8B-B14F-4D97-AF65-F5344CB8AC3E}">
        <p14:creationId xmlns:p14="http://schemas.microsoft.com/office/powerpoint/2010/main" val="20833416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5F49B-0B07-4265-A776-CF70E34C3A69}"/>
              </a:ext>
            </a:extLst>
          </p:cNvPr>
          <p:cNvSpPr>
            <a:spLocks noGrp="1"/>
          </p:cNvSpPr>
          <p:nvPr>
            <p:ph type="title"/>
          </p:nvPr>
        </p:nvSpPr>
        <p:spPr>
          <a:xfrm>
            <a:off x="432752" y="40502"/>
            <a:ext cx="8229600" cy="667591"/>
          </a:xfrm>
        </p:spPr>
        <p:txBody>
          <a:bodyPr>
            <a:normAutofit fontScale="90000"/>
          </a:bodyPr>
          <a:lstStyle/>
          <a:p>
            <a:r>
              <a:rPr lang="en-US" dirty="0">
                <a:solidFill>
                  <a:srgbClr val="0070C0"/>
                </a:solidFill>
              </a:rPr>
              <a:t>Locally Linear Embedding (LLE)</a:t>
            </a:r>
          </a:p>
        </p:txBody>
      </p:sp>
      <p:sp>
        <p:nvSpPr>
          <p:cNvPr id="3" name="Content Placeholder 2">
            <a:extLst>
              <a:ext uri="{FF2B5EF4-FFF2-40B4-BE49-F238E27FC236}">
                <a16:creationId xmlns:a16="http://schemas.microsoft.com/office/drawing/2014/main" id="{AF78FEA3-CA1D-4D1A-B4CD-1DA86C02F157}"/>
              </a:ext>
            </a:extLst>
          </p:cNvPr>
          <p:cNvSpPr>
            <a:spLocks noGrp="1"/>
          </p:cNvSpPr>
          <p:nvPr>
            <p:ph idx="1"/>
          </p:nvPr>
        </p:nvSpPr>
        <p:spPr>
          <a:xfrm>
            <a:off x="228600" y="708093"/>
            <a:ext cx="8686800" cy="2949507"/>
          </a:xfrm>
        </p:spPr>
        <p:txBody>
          <a:bodyPr>
            <a:normAutofit lnSpcReduction="10000"/>
          </a:bodyPr>
          <a:lstStyle/>
          <a:p>
            <a:r>
              <a:rPr lang="en-US" sz="2000" dirty="0"/>
              <a:t>Powerful non-linear dimensionality reduction technique based on Manifold Learning</a:t>
            </a:r>
          </a:p>
          <a:p>
            <a:endParaRPr lang="en-US" sz="2000" dirty="0"/>
          </a:p>
          <a:p>
            <a:r>
              <a:rPr lang="en-US" sz="2000" dirty="0"/>
              <a:t>First identifies each instance’s closest neighbors and reconstructs the instance as a linear function of its closest neighbors.</a:t>
            </a:r>
          </a:p>
          <a:p>
            <a:endParaRPr lang="en-US" sz="2000" dirty="0"/>
          </a:p>
          <a:p>
            <a:r>
              <a:rPr lang="en-US" sz="2000" dirty="0"/>
              <a:t>Algorithm then looks for a low-dimensional representation of the data set, where the relationships between the instance and its neighbors are preserved.</a:t>
            </a:r>
          </a:p>
          <a:p>
            <a:endParaRPr lang="en-US" sz="2000" dirty="0"/>
          </a:p>
          <a:p>
            <a:endParaRPr lang="en-US" sz="2000" dirty="0"/>
          </a:p>
          <a:p>
            <a:endParaRPr lang="en-US" sz="2000" dirty="0"/>
          </a:p>
          <a:p>
            <a:endParaRPr lang="en-US" sz="2000" dirty="0"/>
          </a:p>
          <a:p>
            <a:endParaRPr lang="en-US" sz="2000" dirty="0"/>
          </a:p>
        </p:txBody>
      </p:sp>
      <p:pic>
        <p:nvPicPr>
          <p:cNvPr id="4" name="Picture 3">
            <a:extLst>
              <a:ext uri="{FF2B5EF4-FFF2-40B4-BE49-F238E27FC236}">
                <a16:creationId xmlns:a16="http://schemas.microsoft.com/office/drawing/2014/main" id="{572BD369-E060-4978-A456-65F57EFB9A54}"/>
              </a:ext>
            </a:extLst>
          </p:cNvPr>
          <p:cNvPicPr>
            <a:picLocks noChangeAspect="1"/>
          </p:cNvPicPr>
          <p:nvPr/>
        </p:nvPicPr>
        <p:blipFill>
          <a:blip r:embed="rId2"/>
          <a:stretch>
            <a:fillRect/>
          </a:stretch>
        </p:blipFill>
        <p:spPr>
          <a:xfrm>
            <a:off x="2133600" y="3363332"/>
            <a:ext cx="4084951" cy="2949507"/>
          </a:xfrm>
          <a:prstGeom prst="rect">
            <a:avLst/>
          </a:prstGeom>
        </p:spPr>
      </p:pic>
      <p:sp>
        <p:nvSpPr>
          <p:cNvPr id="5" name="TextBox 4">
            <a:extLst>
              <a:ext uri="{FF2B5EF4-FFF2-40B4-BE49-F238E27FC236}">
                <a16:creationId xmlns:a16="http://schemas.microsoft.com/office/drawing/2014/main" id="{750414D8-6169-48A5-BD59-6736CFEA36A9}"/>
              </a:ext>
            </a:extLst>
          </p:cNvPr>
          <p:cNvSpPr txBox="1"/>
          <p:nvPr/>
        </p:nvSpPr>
        <p:spPr>
          <a:xfrm flipH="1">
            <a:off x="6343294" y="6168944"/>
            <a:ext cx="3048000" cy="307777"/>
          </a:xfrm>
          <a:prstGeom prst="rect">
            <a:avLst/>
          </a:prstGeom>
          <a:noFill/>
        </p:spPr>
        <p:txBody>
          <a:bodyPr wrap="square" rtlCol="0">
            <a:spAutoFit/>
          </a:bodyPr>
          <a:lstStyle/>
          <a:p>
            <a:r>
              <a:rPr lang="en-US" sz="1400" i="1" dirty="0"/>
              <a:t>Source: </a:t>
            </a:r>
            <a:r>
              <a:rPr lang="en-US" sz="1400" i="1" dirty="0" err="1"/>
              <a:t>Aurelien</a:t>
            </a:r>
            <a:r>
              <a:rPr lang="en-US" sz="1400" i="1" dirty="0"/>
              <a:t> </a:t>
            </a:r>
            <a:r>
              <a:rPr lang="en-US" sz="1400" i="1" dirty="0" err="1"/>
              <a:t>Geron</a:t>
            </a:r>
            <a:r>
              <a:rPr lang="en-US" sz="1400" i="1" dirty="0"/>
              <a:t>, Hands on ML </a:t>
            </a:r>
          </a:p>
        </p:txBody>
      </p:sp>
    </p:spTree>
    <p:extLst>
      <p:ext uri="{BB962C8B-B14F-4D97-AF65-F5344CB8AC3E}">
        <p14:creationId xmlns:p14="http://schemas.microsoft.com/office/powerpoint/2010/main" val="1961341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dirty="0"/>
          </a:p>
          <a:p>
            <a:pPr lvl="1"/>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725"/>
            <a:ext cx="10728960" cy="6035040"/>
          </a:xfrm>
          <a:prstGeom prst="rect">
            <a:avLst/>
          </a:prstGeom>
        </p:spPr>
      </p:pic>
      <p:sp>
        <p:nvSpPr>
          <p:cNvPr id="2" name="Title 1"/>
          <p:cNvSpPr>
            <a:spLocks noGrp="1"/>
          </p:cNvSpPr>
          <p:nvPr>
            <p:ph type="title"/>
          </p:nvPr>
        </p:nvSpPr>
        <p:spPr>
          <a:xfrm>
            <a:off x="0" y="1905000"/>
            <a:ext cx="5638800" cy="1143000"/>
          </a:xfrm>
          <a:solidFill>
            <a:schemeClr val="bg1">
              <a:alpha val="80000"/>
            </a:schemeClr>
          </a:solidFill>
          <a:effectLst>
            <a:softEdge rad="152400"/>
          </a:effectLst>
        </p:spPr>
        <p:txBody>
          <a:bodyPr/>
          <a:lstStyle/>
          <a:p>
            <a:r>
              <a:rPr lang="en-US" dirty="0">
                <a:solidFill>
                  <a:srgbClr val="0564BC"/>
                </a:solidFill>
              </a:rPr>
              <a:t>QUESTIONS?</a:t>
            </a:r>
          </a:p>
        </p:txBody>
      </p:sp>
    </p:spTree>
    <p:extLst>
      <p:ext uri="{BB962C8B-B14F-4D97-AF65-F5344CB8AC3E}">
        <p14:creationId xmlns:p14="http://schemas.microsoft.com/office/powerpoint/2010/main" val="4158187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685800"/>
          </a:xfrm>
        </p:spPr>
        <p:txBody>
          <a:bodyPr>
            <a:normAutofit fontScale="90000"/>
          </a:bodyPr>
          <a:lstStyle/>
          <a:p>
            <a:r>
              <a:rPr lang="en-US" b="0" dirty="0">
                <a:solidFill>
                  <a:srgbClr val="0070C0"/>
                </a:solidFill>
                <a:latin typeface="Helvetica" panose="020B0604020202020204" pitchFamily="34" charset="0"/>
                <a:cs typeface="Helvetica" panose="020B0604020202020204" pitchFamily="34" charset="0"/>
              </a:rPr>
              <a:t>Unsupervised Learning</a:t>
            </a:r>
          </a:p>
        </p:txBody>
      </p:sp>
      <p:sp>
        <p:nvSpPr>
          <p:cNvPr id="3" name="Content Placeholder 2"/>
          <p:cNvSpPr>
            <a:spLocks noGrp="1"/>
          </p:cNvSpPr>
          <p:nvPr>
            <p:ph idx="1"/>
          </p:nvPr>
        </p:nvSpPr>
        <p:spPr>
          <a:xfrm>
            <a:off x="228600" y="1066800"/>
            <a:ext cx="8458200" cy="5181600"/>
          </a:xfrm>
        </p:spPr>
        <p:txBody>
          <a:bodyPr>
            <a:normAutofit/>
          </a:bodyPr>
          <a:lstStyle/>
          <a:p>
            <a:r>
              <a:rPr lang="en-US" sz="2600" dirty="0">
                <a:latin typeface="Helvetica" panose="020B0604020202020204" pitchFamily="34" charset="0"/>
                <a:cs typeface="Helvetica" panose="020B0604020202020204" pitchFamily="34" charset="0"/>
              </a:rPr>
              <a:t>Unsupervised learning is the task of describing hidden structure from unlabeled data (no target variable)</a:t>
            </a:r>
          </a:p>
          <a:p>
            <a:endParaRPr lang="en-US" sz="2600" dirty="0">
              <a:latin typeface="Helvetica" panose="020B0604020202020204" pitchFamily="34" charset="0"/>
              <a:cs typeface="Helvetica" panose="020B0604020202020204" pitchFamily="34" charset="0"/>
            </a:endParaRPr>
          </a:p>
          <a:p>
            <a:r>
              <a:rPr lang="en-US" sz="2600" dirty="0">
                <a:latin typeface="Helvetica" panose="020B0604020202020204" pitchFamily="34" charset="0"/>
                <a:cs typeface="Helvetica" panose="020B0604020202020204" pitchFamily="34" charset="0"/>
              </a:rPr>
              <a:t>Since the examples given to the “learner” are unlabeled, </a:t>
            </a:r>
            <a:r>
              <a:rPr lang="en-US" sz="2600" dirty="0">
                <a:solidFill>
                  <a:srgbClr val="C00000"/>
                </a:solidFill>
                <a:latin typeface="Helvetica" panose="020B0604020202020204" pitchFamily="34" charset="0"/>
                <a:cs typeface="Helvetica" panose="020B0604020202020204" pitchFamily="34" charset="0"/>
              </a:rPr>
              <a:t>the error metric to be minimized must be defined in a </a:t>
            </a:r>
            <a:r>
              <a:rPr lang="en-US" sz="2600" i="1" dirty="0">
                <a:solidFill>
                  <a:srgbClr val="C00000"/>
                </a:solidFill>
                <a:latin typeface="Helvetica" panose="020B0604020202020204" pitchFamily="34" charset="0"/>
                <a:cs typeface="Helvetica" panose="020B0604020202020204" pitchFamily="34" charset="0"/>
              </a:rPr>
              <a:t>general </a:t>
            </a:r>
            <a:r>
              <a:rPr lang="en-US" sz="2600" dirty="0">
                <a:solidFill>
                  <a:srgbClr val="C00000"/>
                </a:solidFill>
                <a:latin typeface="Helvetica" panose="020B0604020202020204" pitchFamily="34" charset="0"/>
                <a:cs typeface="Helvetica" panose="020B0604020202020204" pitchFamily="34" charset="0"/>
              </a:rPr>
              <a:t>sense, across the group, instead of right/wrong answers.</a:t>
            </a:r>
          </a:p>
          <a:p>
            <a:endParaRPr lang="en-US" sz="2600" dirty="0">
              <a:solidFill>
                <a:srgbClr val="C00000"/>
              </a:solidFill>
              <a:latin typeface="Helvetica" panose="020B0604020202020204" pitchFamily="34" charset="0"/>
              <a:cs typeface="Helvetica" panose="020B0604020202020204" pitchFamily="34" charset="0"/>
            </a:endParaRPr>
          </a:p>
          <a:p>
            <a:r>
              <a:rPr lang="en-US" sz="2600" dirty="0">
                <a:latin typeface="Helvetica" panose="020B0604020202020204" pitchFamily="34" charset="0"/>
                <a:cs typeface="Helvetica" panose="020B0604020202020204" pitchFamily="34" charset="0"/>
              </a:rPr>
              <a:t>The absence of an error or reward signal is the key difference between supervised and unsupervised learning.</a:t>
            </a:r>
          </a:p>
          <a:p>
            <a:endParaRPr lang="en-US" sz="2600" dirty="0">
              <a:latin typeface="Helvetica" panose="020B0604020202020204" pitchFamily="34" charset="0"/>
              <a:cs typeface="Helvetica" panose="020B0604020202020204" pitchFamily="34" charset="0"/>
            </a:endParaRPr>
          </a:p>
          <a:p>
            <a:endParaRPr lang="en-US" sz="2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32887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1506-8895-4574-AC6E-92A605342396}"/>
              </a:ext>
            </a:extLst>
          </p:cNvPr>
          <p:cNvSpPr>
            <a:spLocks noGrp="1"/>
          </p:cNvSpPr>
          <p:nvPr>
            <p:ph type="title"/>
          </p:nvPr>
        </p:nvSpPr>
        <p:spPr>
          <a:xfrm>
            <a:off x="406464" y="387350"/>
            <a:ext cx="8229600" cy="1143000"/>
          </a:xfrm>
        </p:spPr>
        <p:txBody>
          <a:bodyPr>
            <a:noAutofit/>
          </a:bodyPr>
          <a:lstStyle/>
          <a:p>
            <a:pPr fontAlgn="auto">
              <a:spcAft>
                <a:spcPts val="0"/>
              </a:spcAft>
              <a:defRPr/>
            </a:pPr>
            <a:r>
              <a:rPr lang="en-US" sz="4600" b="0" dirty="0">
                <a:solidFill>
                  <a:srgbClr val="0070C0"/>
                </a:solidFill>
              </a:rPr>
              <a:t>Unsupervised Learning Techniques</a:t>
            </a:r>
          </a:p>
        </p:txBody>
      </p:sp>
      <p:sp>
        <p:nvSpPr>
          <p:cNvPr id="16387" name="Content Placeholder 2">
            <a:extLst>
              <a:ext uri="{FF2B5EF4-FFF2-40B4-BE49-F238E27FC236}">
                <a16:creationId xmlns:a16="http://schemas.microsoft.com/office/drawing/2014/main" id="{C5789A72-4A78-4424-8F97-802D86C54FCB}"/>
              </a:ext>
            </a:extLst>
          </p:cNvPr>
          <p:cNvSpPr>
            <a:spLocks noGrp="1" noChangeArrowheads="1"/>
          </p:cNvSpPr>
          <p:nvPr>
            <p:ph idx="1"/>
          </p:nvPr>
        </p:nvSpPr>
        <p:spPr>
          <a:xfrm>
            <a:off x="571366" y="2514600"/>
            <a:ext cx="7570922" cy="2397124"/>
          </a:xfrm>
        </p:spPr>
        <p:txBody>
          <a:bodyPr>
            <a:normAutofit fontScale="70000" lnSpcReduction="20000"/>
          </a:bodyPr>
          <a:lstStyle/>
          <a:p>
            <a:r>
              <a:rPr lang="en-US" altLang="en-US" sz="4400" b="0" dirty="0">
                <a:latin typeface="Helvetica" panose="020B0604020202020204" pitchFamily="34" charset="0"/>
                <a:cs typeface="Helvetica" panose="020B0604020202020204" pitchFamily="34" charset="0"/>
              </a:rPr>
              <a:t>Association Rules Mining</a:t>
            </a:r>
          </a:p>
          <a:p>
            <a:endParaRPr lang="en-US" altLang="en-US" sz="4400" b="0" dirty="0">
              <a:latin typeface="Helvetica" panose="020B0604020202020204" pitchFamily="34" charset="0"/>
              <a:cs typeface="Helvetica" panose="020B0604020202020204" pitchFamily="34" charset="0"/>
            </a:endParaRPr>
          </a:p>
          <a:p>
            <a:r>
              <a:rPr lang="en-US" altLang="en-US" sz="4400" b="0" dirty="0">
                <a:latin typeface="Helvetica" panose="020B0604020202020204" pitchFamily="34" charset="0"/>
                <a:cs typeface="Helvetica" panose="020B0604020202020204" pitchFamily="34" charset="0"/>
              </a:rPr>
              <a:t>Clustering</a:t>
            </a:r>
          </a:p>
          <a:p>
            <a:endParaRPr lang="en-US" altLang="en-US" sz="4400" dirty="0">
              <a:latin typeface="Helvetica" panose="020B0604020202020204" pitchFamily="34" charset="0"/>
              <a:cs typeface="Helvetica" panose="020B0604020202020204" pitchFamily="34" charset="0"/>
            </a:endParaRPr>
          </a:p>
          <a:p>
            <a:r>
              <a:rPr lang="en-US" altLang="en-US" sz="4400" b="0" dirty="0">
                <a:latin typeface="Helvetica" panose="020B0604020202020204" pitchFamily="34" charset="0"/>
                <a:cs typeface="Helvetica" panose="020B0604020202020204" pitchFamily="34" charset="0"/>
              </a:rPr>
              <a:t>Dimensionality Reduction</a:t>
            </a:r>
          </a:p>
          <a:p>
            <a:endParaRPr lang="en-US" altLang="en-US" sz="4400" b="0" dirty="0">
              <a:latin typeface="Helvetica" panose="020B0604020202020204" pitchFamily="34" charset="0"/>
              <a:cs typeface="Helvetica" panose="020B0604020202020204" pitchFamily="34" charset="0"/>
            </a:endParaRPr>
          </a:p>
        </p:txBody>
      </p:sp>
      <p:sp>
        <p:nvSpPr>
          <p:cNvPr id="16388" name="Slide Number Placeholder 3">
            <a:extLst>
              <a:ext uri="{FF2B5EF4-FFF2-40B4-BE49-F238E27FC236}">
                <a16:creationId xmlns:a16="http://schemas.microsoft.com/office/drawing/2014/main" id="{AC8E000E-677D-4F93-BDE5-CF44E7C4891A}"/>
              </a:ext>
            </a:extLst>
          </p:cNvPr>
          <p:cNvSpPr>
            <a:spLocks noGrp="1" noChangeArrowheads="1"/>
          </p:cNvSpPr>
          <p:nvPr>
            <p:ph type="sldNum" sz="quarter" idx="10"/>
          </p:nvPr>
        </p:nvSpPr>
        <p:spPr bwMode="auto">
          <a:xfrm>
            <a:off x="8142288" y="6550025"/>
            <a:ext cx="914400" cy="32385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defTabSz="457200" rtl="0" eaLnBrk="1" fontAlgn="auto" hangingPunct="1">
              <a:spcBef>
                <a:spcPts val="0"/>
              </a:spcBef>
              <a:spcAft>
                <a:spcPts val="0"/>
              </a:spcAft>
              <a:defRPr sz="1000" kern="1200" baseline="0" smtClean="0">
                <a:solidFill>
                  <a:schemeClr val="bg1"/>
                </a:solidFill>
                <a:latin typeface="Calibri" panose="020F0502020204030204" pitchFamily="34" charset="0"/>
                <a:ea typeface="Verdana" panose="020B0604030504040204" pitchFamily="34" charset="0"/>
                <a:cs typeface="Verdana" panose="020B0604030504040204" pitchFamily="34" charset="0"/>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fld id="{51194F24-12F4-4B6E-B88A-F5B60C4FC010}" type="slidenum">
              <a:rPr lang="en-US" smtClean="0"/>
              <a:pPr>
                <a:defRPr/>
              </a:pPr>
              <a:t>7</a:t>
            </a:fld>
            <a:endParaRPr lang="en-US" altLang="en-US">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dirty="0"/>
          </a:p>
          <a:p>
            <a:pPr lvl="1"/>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725"/>
            <a:ext cx="10728960" cy="6035040"/>
          </a:xfrm>
          <a:prstGeom prst="rect">
            <a:avLst/>
          </a:prstGeom>
        </p:spPr>
      </p:pic>
      <p:sp>
        <p:nvSpPr>
          <p:cNvPr id="2" name="Title 1"/>
          <p:cNvSpPr>
            <a:spLocks noGrp="1"/>
          </p:cNvSpPr>
          <p:nvPr>
            <p:ph type="title"/>
          </p:nvPr>
        </p:nvSpPr>
        <p:spPr>
          <a:xfrm>
            <a:off x="0" y="1905000"/>
            <a:ext cx="5638800" cy="1143000"/>
          </a:xfrm>
          <a:solidFill>
            <a:schemeClr val="bg1">
              <a:alpha val="80000"/>
            </a:schemeClr>
          </a:solidFill>
          <a:effectLst>
            <a:softEdge rad="152400"/>
          </a:effectLst>
        </p:spPr>
        <p:txBody>
          <a:bodyPr/>
          <a:lstStyle/>
          <a:p>
            <a:r>
              <a:rPr lang="en-US" dirty="0">
                <a:solidFill>
                  <a:srgbClr val="0564BC"/>
                </a:solidFill>
              </a:rPr>
              <a:t>A.R.M.</a:t>
            </a:r>
          </a:p>
        </p:txBody>
      </p:sp>
    </p:spTree>
    <p:extLst>
      <p:ext uri="{BB962C8B-B14F-4D97-AF65-F5344CB8AC3E}">
        <p14:creationId xmlns:p14="http://schemas.microsoft.com/office/powerpoint/2010/main" val="2767049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07F7-3BCF-48A1-86AC-E251FC4162F0}"/>
              </a:ext>
            </a:extLst>
          </p:cNvPr>
          <p:cNvSpPr>
            <a:spLocks noGrp="1"/>
          </p:cNvSpPr>
          <p:nvPr>
            <p:ph type="title"/>
          </p:nvPr>
        </p:nvSpPr>
        <p:spPr>
          <a:xfrm>
            <a:off x="244522" y="38959"/>
            <a:ext cx="8949916" cy="690806"/>
          </a:xfrm>
        </p:spPr>
        <p:txBody>
          <a:bodyPr>
            <a:normAutofit/>
          </a:bodyPr>
          <a:lstStyle/>
          <a:p>
            <a:r>
              <a:rPr lang="en-US" sz="3600" b="0" dirty="0">
                <a:solidFill>
                  <a:srgbClr val="0070C0"/>
                </a:solidFill>
              </a:rPr>
              <a:t>Association Rules Mining (ARM)</a:t>
            </a:r>
          </a:p>
        </p:txBody>
      </p:sp>
      <p:sp>
        <p:nvSpPr>
          <p:cNvPr id="3" name="Content Placeholder 2">
            <a:extLst>
              <a:ext uri="{FF2B5EF4-FFF2-40B4-BE49-F238E27FC236}">
                <a16:creationId xmlns:a16="http://schemas.microsoft.com/office/drawing/2014/main" id="{2E0A6B41-2925-42BA-A575-BB6723E09BD7}"/>
              </a:ext>
            </a:extLst>
          </p:cNvPr>
          <p:cNvSpPr>
            <a:spLocks noGrp="1"/>
          </p:cNvSpPr>
          <p:nvPr>
            <p:ph idx="1"/>
          </p:nvPr>
        </p:nvSpPr>
        <p:spPr>
          <a:xfrm>
            <a:off x="87079" y="1065045"/>
            <a:ext cx="5856521" cy="5107155"/>
          </a:xfrm>
        </p:spPr>
        <p:txBody>
          <a:bodyPr>
            <a:normAutofit fontScale="92500"/>
          </a:bodyPr>
          <a:lstStyle/>
          <a:p>
            <a:r>
              <a:rPr lang="en-US" sz="2400" dirty="0"/>
              <a:t>Association Rules Mining (ARM) is a rules based Machine Learning technique for discovering relationships between different items (or products) in a large dataset</a:t>
            </a:r>
          </a:p>
          <a:p>
            <a:endParaRPr lang="en-US" sz="2400" dirty="0"/>
          </a:p>
          <a:p>
            <a:r>
              <a:rPr lang="en-US" sz="2400" dirty="0"/>
              <a:t>Objective is not to predict the occurrence of an item, but to find usable, hidden patterns among the available items (or item sets) in a transactional dataset</a:t>
            </a:r>
          </a:p>
          <a:p>
            <a:endParaRPr lang="en-US" sz="2400" dirty="0"/>
          </a:p>
          <a:p>
            <a:r>
              <a:rPr lang="en-US" sz="2400" dirty="0"/>
              <a:t>The goal is to identify the co-occurrences of items/item sets with reasonable confidence</a:t>
            </a:r>
          </a:p>
          <a:p>
            <a:endParaRPr lang="en-US" sz="2400" dirty="0"/>
          </a:p>
          <a:p>
            <a:endParaRPr lang="en-US" sz="2400" dirty="0"/>
          </a:p>
          <a:p>
            <a:endParaRPr lang="en-US" sz="2400" dirty="0"/>
          </a:p>
          <a:p>
            <a:endParaRPr lang="en-US" sz="2400" dirty="0"/>
          </a:p>
        </p:txBody>
      </p:sp>
      <p:sp>
        <p:nvSpPr>
          <p:cNvPr id="4" name="Slide Number Placeholder 3">
            <a:extLst>
              <a:ext uri="{FF2B5EF4-FFF2-40B4-BE49-F238E27FC236}">
                <a16:creationId xmlns:a16="http://schemas.microsoft.com/office/drawing/2014/main" id="{8C0CF9A6-14CC-494E-B9F9-ED65AB664A69}"/>
              </a:ext>
            </a:extLst>
          </p:cNvPr>
          <p:cNvSpPr>
            <a:spLocks noGrp="1"/>
          </p:cNvSpPr>
          <p:nvPr>
            <p:ph type="sldNum" sz="quarter" idx="4"/>
          </p:nvPr>
        </p:nvSpPr>
        <p:spPr/>
        <p:txBody>
          <a:bodyPr/>
          <a:lstStyle/>
          <a:p>
            <a:fld id="{38CFBFC5-68E7-4431-8625-A5845C183C00}" type="slidenum">
              <a:rPr lang="en-US" smtClean="0"/>
              <a:pPr/>
              <a:t>9</a:t>
            </a:fld>
            <a:endParaRPr lang="en-US" dirty="0"/>
          </a:p>
        </p:txBody>
      </p:sp>
      <p:pic>
        <p:nvPicPr>
          <p:cNvPr id="50" name="Picture 6" descr="Image result for cellphone and accessories bundle sale">
            <a:extLst>
              <a:ext uri="{FF2B5EF4-FFF2-40B4-BE49-F238E27FC236}">
                <a16:creationId xmlns:a16="http://schemas.microsoft.com/office/drawing/2014/main" id="{803F6F12-5E34-44E7-913B-69530460FA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1087136"/>
            <a:ext cx="2656120" cy="1950930"/>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a:extLst>
              <a:ext uri="{FF2B5EF4-FFF2-40B4-BE49-F238E27FC236}">
                <a16:creationId xmlns:a16="http://schemas.microsoft.com/office/drawing/2014/main" id="{0F7A5909-2142-475A-970A-041A48123EFA}"/>
              </a:ext>
            </a:extLst>
          </p:cNvPr>
          <p:cNvPicPr>
            <a:picLocks noChangeAspect="1"/>
          </p:cNvPicPr>
          <p:nvPr/>
        </p:nvPicPr>
        <p:blipFill>
          <a:blip r:embed="rId4"/>
          <a:stretch>
            <a:fillRect/>
          </a:stretch>
        </p:blipFill>
        <p:spPr>
          <a:xfrm>
            <a:off x="5638799" y="3429000"/>
            <a:ext cx="3472543" cy="2743200"/>
          </a:xfrm>
          <a:prstGeom prst="rect">
            <a:avLst/>
          </a:prstGeom>
        </p:spPr>
      </p:pic>
    </p:spTree>
    <p:extLst>
      <p:ext uri="{BB962C8B-B14F-4D97-AF65-F5344CB8AC3E}">
        <p14:creationId xmlns:p14="http://schemas.microsoft.com/office/powerpoint/2010/main" val="241067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16417</TotalTime>
  <Words>4023</Words>
  <Application>Microsoft Office PowerPoint</Application>
  <PresentationFormat>On-screen Show (4:3)</PresentationFormat>
  <Paragraphs>650</Paragraphs>
  <Slides>55</Slides>
  <Notes>23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55</vt:i4>
      </vt:variant>
    </vt:vector>
  </HeadingPairs>
  <TitlesOfParts>
    <vt:vector size="61" baseType="lpstr">
      <vt:lpstr>Arial</vt:lpstr>
      <vt:lpstr>Calibri</vt:lpstr>
      <vt:lpstr>Cambria Math</vt:lpstr>
      <vt:lpstr>Helvetica</vt:lpstr>
      <vt:lpstr>Custom Design</vt:lpstr>
      <vt:lpstr>1_Office Theme</vt:lpstr>
      <vt:lpstr>PowerPoint Presentation</vt:lpstr>
      <vt:lpstr>Module Objectives</vt:lpstr>
      <vt:lpstr>Supervised vs. Unsupervised</vt:lpstr>
      <vt:lpstr>Machine Learning Techniques</vt:lpstr>
      <vt:lpstr>Supervised vs Unsupervised</vt:lpstr>
      <vt:lpstr>Unsupervised Learning</vt:lpstr>
      <vt:lpstr>Unsupervised Learning Techniques</vt:lpstr>
      <vt:lpstr>A.R.M.</vt:lpstr>
      <vt:lpstr>Association Rules Mining (ARM)</vt:lpstr>
      <vt:lpstr>ARM Advantages</vt:lpstr>
      <vt:lpstr>ARM Overview</vt:lpstr>
      <vt:lpstr>ARM Procedure &amp; Challenges</vt:lpstr>
      <vt:lpstr>Support, Confidence, Lift</vt:lpstr>
      <vt:lpstr>ARM Practical Example: Grocery Store</vt:lpstr>
      <vt:lpstr>ARM: Grocery store</vt:lpstr>
      <vt:lpstr>Terminology</vt:lpstr>
      <vt:lpstr>Apriori Algorithm</vt:lpstr>
      <vt:lpstr>Apriori Steps</vt:lpstr>
      <vt:lpstr>Apriori: Step 1</vt:lpstr>
      <vt:lpstr>Apriori: Step 1</vt:lpstr>
      <vt:lpstr>Apriori: Step 2</vt:lpstr>
      <vt:lpstr>Apriori: Step 2</vt:lpstr>
      <vt:lpstr>Apriori: Step 2</vt:lpstr>
      <vt:lpstr>Apriori Principle</vt:lpstr>
      <vt:lpstr>Click-Stream Data Example</vt:lpstr>
      <vt:lpstr>Click-Stream Data Example</vt:lpstr>
      <vt:lpstr>A.R.M. Practical Examples</vt:lpstr>
      <vt:lpstr>A.R.M. Exercise 1</vt:lpstr>
      <vt:lpstr>A.R.M. Solution 1</vt:lpstr>
      <vt:lpstr>Cluster Analysis</vt:lpstr>
      <vt:lpstr>Clustering</vt:lpstr>
      <vt:lpstr>Clustering</vt:lpstr>
      <vt:lpstr>Cluster Analysis</vt:lpstr>
      <vt:lpstr>Overview</vt:lpstr>
      <vt:lpstr>Terminology</vt:lpstr>
      <vt:lpstr>Clustering Methods</vt:lpstr>
      <vt:lpstr>Clustering Methods</vt:lpstr>
      <vt:lpstr>Partitioning Process</vt:lpstr>
      <vt:lpstr>K-Means vs. K-Medoids</vt:lpstr>
      <vt:lpstr>K-Means in Action</vt:lpstr>
      <vt:lpstr>K-Medoids in Action</vt:lpstr>
      <vt:lpstr>Density-Based Clustering</vt:lpstr>
      <vt:lpstr>DBSCAN</vt:lpstr>
      <vt:lpstr>Hierarchical Clustering</vt:lpstr>
      <vt:lpstr>Hierarchical Clustering</vt:lpstr>
      <vt:lpstr>Dimensionality Reduction</vt:lpstr>
      <vt:lpstr>Dimensionality Reduction</vt:lpstr>
      <vt:lpstr>Dimensionality Reduction Techniques</vt:lpstr>
      <vt:lpstr>Projection</vt:lpstr>
      <vt:lpstr>Principal Component Analysis</vt:lpstr>
      <vt:lpstr>Identifying the appropriate dimensions (or principal components)</vt:lpstr>
      <vt:lpstr>Other Projection Algorithms</vt:lpstr>
      <vt:lpstr>Manifold Learning</vt:lpstr>
      <vt:lpstr>Locally Linear Embedding (LLE)</vt:lpstr>
      <vt:lpstr>QUESTIONS?</vt:lpstr>
    </vt:vector>
  </TitlesOfParts>
  <Company>Southern Polytechnic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mghavi</dc:creator>
  <cp:lastModifiedBy>Sri P</cp:lastModifiedBy>
  <cp:revision>529</cp:revision>
  <cp:lastPrinted>2015-10-22T02:51:15Z</cp:lastPrinted>
  <dcterms:created xsi:type="dcterms:W3CDTF">2015-09-29T15:54:55Z</dcterms:created>
  <dcterms:modified xsi:type="dcterms:W3CDTF">2019-05-10T20:44:22Z</dcterms:modified>
</cp:coreProperties>
</file>